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7" r:id="rId2"/>
    <p:sldId id="374" r:id="rId3"/>
    <p:sldId id="375" r:id="rId4"/>
    <p:sldId id="376" r:id="rId5"/>
    <p:sldId id="379" r:id="rId6"/>
    <p:sldId id="380" r:id="rId7"/>
    <p:sldId id="381" r:id="rId8"/>
    <p:sldId id="404" r:id="rId9"/>
    <p:sldId id="382" r:id="rId10"/>
    <p:sldId id="405" r:id="rId11"/>
    <p:sldId id="383" r:id="rId12"/>
    <p:sldId id="406" r:id="rId13"/>
    <p:sldId id="384" r:id="rId14"/>
    <p:sldId id="407" r:id="rId15"/>
    <p:sldId id="378" r:id="rId16"/>
    <p:sldId id="377" r:id="rId17"/>
    <p:sldId id="386" r:id="rId18"/>
    <p:sldId id="385" r:id="rId19"/>
    <p:sldId id="388" r:id="rId20"/>
    <p:sldId id="387" r:id="rId21"/>
    <p:sldId id="389" r:id="rId22"/>
    <p:sldId id="390" r:id="rId23"/>
    <p:sldId id="391" r:id="rId24"/>
    <p:sldId id="408" r:id="rId25"/>
    <p:sldId id="409" r:id="rId26"/>
    <p:sldId id="410" r:id="rId27"/>
    <p:sldId id="411" r:id="rId28"/>
    <p:sldId id="412" r:id="rId29"/>
    <p:sldId id="415" r:id="rId30"/>
    <p:sldId id="414" r:id="rId31"/>
    <p:sldId id="394" r:id="rId32"/>
    <p:sldId id="395" r:id="rId33"/>
    <p:sldId id="396" r:id="rId34"/>
    <p:sldId id="397" r:id="rId35"/>
    <p:sldId id="398" r:id="rId36"/>
    <p:sldId id="399" r:id="rId37"/>
    <p:sldId id="400" r:id="rId38"/>
    <p:sldId id="401" r:id="rId39"/>
    <p:sldId id="402" r:id="rId40"/>
    <p:sldId id="403" r:id="rId41"/>
    <p:sldId id="392" r:id="rId42"/>
    <p:sldId id="393" r:id="rId43"/>
    <p:sldId id="37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1" d="100"/>
          <a:sy n="111" d="100"/>
        </p:scale>
        <p:origin x="5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veer Jawad" userId="ef1aab8f-4447-46e4-b638-273be4c85f50" providerId="ADAL" clId="{1790AFA9-0699-4F52-B1C3-BBC24057C552}"/>
    <pc:docChg chg="addSld delSld">
      <pc:chgData name="Tanveer Jawad" userId="ef1aab8f-4447-46e4-b638-273be4c85f50" providerId="ADAL" clId="{1790AFA9-0699-4F52-B1C3-BBC24057C552}" dt="2022-11-10T08:03:31.779" v="1" actId="47"/>
      <pc:docMkLst>
        <pc:docMk/>
      </pc:docMkLst>
      <pc:sldChg chg="new del">
        <pc:chgData name="Tanveer Jawad" userId="ef1aab8f-4447-46e4-b638-273be4c85f50" providerId="ADAL" clId="{1790AFA9-0699-4F52-B1C3-BBC24057C552}" dt="2022-11-10T08:03:31.779" v="1" actId="47"/>
        <pc:sldMkLst>
          <pc:docMk/>
          <pc:sldMk cId="3775457263" sldId="3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EDBAD-FA39-4CC1-9BEA-3571637B6193}"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3F59BA-DF38-41C1-868F-5223C2269CC8}" type="slidenum">
              <a:rPr lang="en-US" smtClean="0"/>
              <a:t>‹#›</a:t>
            </a:fld>
            <a:endParaRPr lang="en-US"/>
          </a:p>
        </p:txBody>
      </p:sp>
    </p:spTree>
    <p:extLst>
      <p:ext uri="{BB962C8B-B14F-4D97-AF65-F5344CB8AC3E}">
        <p14:creationId xmlns:p14="http://schemas.microsoft.com/office/powerpoint/2010/main" val="2306890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3494BB-86D0-4ACF-BAB2-3840225AD451}" type="slidenum">
              <a:rPr lang="en-US" smtClean="0"/>
              <a:t>1</a:t>
            </a:fld>
            <a:endParaRPr lang="en-US"/>
          </a:p>
        </p:txBody>
      </p:sp>
    </p:spTree>
    <p:extLst>
      <p:ext uri="{BB962C8B-B14F-4D97-AF65-F5344CB8AC3E}">
        <p14:creationId xmlns:p14="http://schemas.microsoft.com/office/powerpoint/2010/main" val="518026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038A0-6FD6-0ED9-AB22-3FE8C8A202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C73AB9-40B8-0CE2-CA97-AFA605F20C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ED2E65-A1D2-5863-B2B7-78023E95B779}"/>
              </a:ext>
            </a:extLst>
          </p:cNvPr>
          <p:cNvSpPr>
            <a:spLocks noGrp="1"/>
          </p:cNvSpPr>
          <p:nvPr>
            <p:ph type="dt" sz="half" idx="10"/>
          </p:nvPr>
        </p:nvSpPr>
        <p:spPr/>
        <p:txBody>
          <a:bodyPr/>
          <a:lstStyle/>
          <a:p>
            <a:fld id="{5E55678E-E7FA-44D5-BEEB-AFC758338817}" type="datetimeFigureOut">
              <a:rPr lang="en-US" smtClean="0"/>
              <a:t>11/2/2023</a:t>
            </a:fld>
            <a:endParaRPr lang="en-US"/>
          </a:p>
        </p:txBody>
      </p:sp>
      <p:sp>
        <p:nvSpPr>
          <p:cNvPr id="5" name="Footer Placeholder 4">
            <a:extLst>
              <a:ext uri="{FF2B5EF4-FFF2-40B4-BE49-F238E27FC236}">
                <a16:creationId xmlns:a16="http://schemas.microsoft.com/office/drawing/2014/main" id="{82964D74-944D-EBCF-F5C4-4E62EF287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A9DDA8-B3BA-E57B-48FD-4C7DF4867ED9}"/>
              </a:ext>
            </a:extLst>
          </p:cNvPr>
          <p:cNvSpPr>
            <a:spLocks noGrp="1"/>
          </p:cNvSpPr>
          <p:nvPr>
            <p:ph type="sldNum" sz="quarter" idx="12"/>
          </p:nvPr>
        </p:nvSpPr>
        <p:spPr/>
        <p:txBody>
          <a:bodyPr/>
          <a:lstStyle/>
          <a:p>
            <a:fld id="{6B4DB900-C3B7-486D-877D-21EDE27D909B}" type="slidenum">
              <a:rPr lang="en-US" smtClean="0"/>
              <a:t>‹#›</a:t>
            </a:fld>
            <a:endParaRPr lang="en-US"/>
          </a:p>
        </p:txBody>
      </p:sp>
    </p:spTree>
    <p:extLst>
      <p:ext uri="{BB962C8B-B14F-4D97-AF65-F5344CB8AC3E}">
        <p14:creationId xmlns:p14="http://schemas.microsoft.com/office/powerpoint/2010/main" val="2755410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A776-DCFF-D583-F9E3-F8438FD504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249970-E147-DF2F-DFFD-4009DA8522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1ABDEA-B783-BA13-78D3-E09D18594C9E}"/>
              </a:ext>
            </a:extLst>
          </p:cNvPr>
          <p:cNvSpPr>
            <a:spLocks noGrp="1"/>
          </p:cNvSpPr>
          <p:nvPr>
            <p:ph type="dt" sz="half" idx="10"/>
          </p:nvPr>
        </p:nvSpPr>
        <p:spPr/>
        <p:txBody>
          <a:bodyPr/>
          <a:lstStyle/>
          <a:p>
            <a:fld id="{5E55678E-E7FA-44D5-BEEB-AFC758338817}" type="datetimeFigureOut">
              <a:rPr lang="en-US" smtClean="0"/>
              <a:t>11/2/2023</a:t>
            </a:fld>
            <a:endParaRPr lang="en-US"/>
          </a:p>
        </p:txBody>
      </p:sp>
      <p:sp>
        <p:nvSpPr>
          <p:cNvPr id="5" name="Footer Placeholder 4">
            <a:extLst>
              <a:ext uri="{FF2B5EF4-FFF2-40B4-BE49-F238E27FC236}">
                <a16:creationId xmlns:a16="http://schemas.microsoft.com/office/drawing/2014/main" id="{F905E8BA-B42E-008C-3B24-4357F0109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9CEB4F-51CB-6AA5-86F5-707BC4DEF427}"/>
              </a:ext>
            </a:extLst>
          </p:cNvPr>
          <p:cNvSpPr>
            <a:spLocks noGrp="1"/>
          </p:cNvSpPr>
          <p:nvPr>
            <p:ph type="sldNum" sz="quarter" idx="12"/>
          </p:nvPr>
        </p:nvSpPr>
        <p:spPr/>
        <p:txBody>
          <a:bodyPr/>
          <a:lstStyle/>
          <a:p>
            <a:fld id="{6B4DB900-C3B7-486D-877D-21EDE27D909B}" type="slidenum">
              <a:rPr lang="en-US" smtClean="0"/>
              <a:t>‹#›</a:t>
            </a:fld>
            <a:endParaRPr lang="en-US"/>
          </a:p>
        </p:txBody>
      </p:sp>
    </p:spTree>
    <p:extLst>
      <p:ext uri="{BB962C8B-B14F-4D97-AF65-F5344CB8AC3E}">
        <p14:creationId xmlns:p14="http://schemas.microsoft.com/office/powerpoint/2010/main" val="3208261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2078CF-06FA-AB16-FB25-59A76CE013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E9BB9E-2169-A592-9D77-A35AD6489B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081C65-EE8C-601C-D887-2487059BABBE}"/>
              </a:ext>
            </a:extLst>
          </p:cNvPr>
          <p:cNvSpPr>
            <a:spLocks noGrp="1"/>
          </p:cNvSpPr>
          <p:nvPr>
            <p:ph type="dt" sz="half" idx="10"/>
          </p:nvPr>
        </p:nvSpPr>
        <p:spPr/>
        <p:txBody>
          <a:bodyPr/>
          <a:lstStyle/>
          <a:p>
            <a:fld id="{5E55678E-E7FA-44D5-BEEB-AFC758338817}" type="datetimeFigureOut">
              <a:rPr lang="en-US" smtClean="0"/>
              <a:t>11/2/2023</a:t>
            </a:fld>
            <a:endParaRPr lang="en-US"/>
          </a:p>
        </p:txBody>
      </p:sp>
      <p:sp>
        <p:nvSpPr>
          <p:cNvPr id="5" name="Footer Placeholder 4">
            <a:extLst>
              <a:ext uri="{FF2B5EF4-FFF2-40B4-BE49-F238E27FC236}">
                <a16:creationId xmlns:a16="http://schemas.microsoft.com/office/drawing/2014/main" id="{1720D62F-73A8-A82A-3FA3-B6FD820BED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3F830-2285-16F4-13A5-AE0130369AE2}"/>
              </a:ext>
            </a:extLst>
          </p:cNvPr>
          <p:cNvSpPr>
            <a:spLocks noGrp="1"/>
          </p:cNvSpPr>
          <p:nvPr>
            <p:ph type="sldNum" sz="quarter" idx="12"/>
          </p:nvPr>
        </p:nvSpPr>
        <p:spPr/>
        <p:txBody>
          <a:bodyPr/>
          <a:lstStyle/>
          <a:p>
            <a:fld id="{6B4DB900-C3B7-486D-877D-21EDE27D909B}" type="slidenum">
              <a:rPr lang="en-US" smtClean="0"/>
              <a:t>‹#›</a:t>
            </a:fld>
            <a:endParaRPr lang="en-US"/>
          </a:p>
        </p:txBody>
      </p:sp>
    </p:spTree>
    <p:extLst>
      <p:ext uri="{BB962C8B-B14F-4D97-AF65-F5344CB8AC3E}">
        <p14:creationId xmlns:p14="http://schemas.microsoft.com/office/powerpoint/2010/main" val="1891311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F529C-86B5-9A5E-5722-9FE34AAB7E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C5C435-444A-830B-A41F-59FEF3B68B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CF3A5F-0725-FE6C-58DD-C381BD691F5D}"/>
              </a:ext>
            </a:extLst>
          </p:cNvPr>
          <p:cNvSpPr>
            <a:spLocks noGrp="1"/>
          </p:cNvSpPr>
          <p:nvPr>
            <p:ph type="dt" sz="half" idx="10"/>
          </p:nvPr>
        </p:nvSpPr>
        <p:spPr/>
        <p:txBody>
          <a:bodyPr/>
          <a:lstStyle/>
          <a:p>
            <a:fld id="{5E55678E-E7FA-44D5-BEEB-AFC758338817}" type="datetimeFigureOut">
              <a:rPr lang="en-US" smtClean="0"/>
              <a:t>11/2/2023</a:t>
            </a:fld>
            <a:endParaRPr lang="en-US"/>
          </a:p>
        </p:txBody>
      </p:sp>
      <p:sp>
        <p:nvSpPr>
          <p:cNvPr id="5" name="Footer Placeholder 4">
            <a:extLst>
              <a:ext uri="{FF2B5EF4-FFF2-40B4-BE49-F238E27FC236}">
                <a16:creationId xmlns:a16="http://schemas.microsoft.com/office/drawing/2014/main" id="{75C7408E-2CE8-AFB5-B0C8-89DB206D78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0407B6-55E3-89B7-204D-E96635DEB035}"/>
              </a:ext>
            </a:extLst>
          </p:cNvPr>
          <p:cNvSpPr>
            <a:spLocks noGrp="1"/>
          </p:cNvSpPr>
          <p:nvPr>
            <p:ph type="sldNum" sz="quarter" idx="12"/>
          </p:nvPr>
        </p:nvSpPr>
        <p:spPr/>
        <p:txBody>
          <a:bodyPr/>
          <a:lstStyle/>
          <a:p>
            <a:fld id="{6B4DB900-C3B7-486D-877D-21EDE27D909B}" type="slidenum">
              <a:rPr lang="en-US" smtClean="0"/>
              <a:t>‹#›</a:t>
            </a:fld>
            <a:endParaRPr lang="en-US"/>
          </a:p>
        </p:txBody>
      </p:sp>
    </p:spTree>
    <p:extLst>
      <p:ext uri="{BB962C8B-B14F-4D97-AF65-F5344CB8AC3E}">
        <p14:creationId xmlns:p14="http://schemas.microsoft.com/office/powerpoint/2010/main" val="1758142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2B260-3F93-19CA-A4CC-5CEDDE4E1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C9136D-0DD1-71BF-884E-D369A25CD9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BE67E-0F3C-A7E7-B2C1-3725D276DE13}"/>
              </a:ext>
            </a:extLst>
          </p:cNvPr>
          <p:cNvSpPr>
            <a:spLocks noGrp="1"/>
          </p:cNvSpPr>
          <p:nvPr>
            <p:ph type="dt" sz="half" idx="10"/>
          </p:nvPr>
        </p:nvSpPr>
        <p:spPr/>
        <p:txBody>
          <a:bodyPr/>
          <a:lstStyle/>
          <a:p>
            <a:fld id="{5E55678E-E7FA-44D5-BEEB-AFC758338817}" type="datetimeFigureOut">
              <a:rPr lang="en-US" smtClean="0"/>
              <a:t>11/2/2023</a:t>
            </a:fld>
            <a:endParaRPr lang="en-US"/>
          </a:p>
        </p:txBody>
      </p:sp>
      <p:sp>
        <p:nvSpPr>
          <p:cNvPr id="5" name="Footer Placeholder 4">
            <a:extLst>
              <a:ext uri="{FF2B5EF4-FFF2-40B4-BE49-F238E27FC236}">
                <a16:creationId xmlns:a16="http://schemas.microsoft.com/office/drawing/2014/main" id="{54940566-2CDD-DB62-80B7-F5563618EC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83034-D602-833D-796F-C064CAD41F94}"/>
              </a:ext>
            </a:extLst>
          </p:cNvPr>
          <p:cNvSpPr>
            <a:spLocks noGrp="1"/>
          </p:cNvSpPr>
          <p:nvPr>
            <p:ph type="sldNum" sz="quarter" idx="12"/>
          </p:nvPr>
        </p:nvSpPr>
        <p:spPr/>
        <p:txBody>
          <a:bodyPr/>
          <a:lstStyle/>
          <a:p>
            <a:fld id="{6B4DB900-C3B7-486D-877D-21EDE27D909B}" type="slidenum">
              <a:rPr lang="en-US" smtClean="0"/>
              <a:t>‹#›</a:t>
            </a:fld>
            <a:endParaRPr lang="en-US"/>
          </a:p>
        </p:txBody>
      </p:sp>
    </p:spTree>
    <p:extLst>
      <p:ext uri="{BB962C8B-B14F-4D97-AF65-F5344CB8AC3E}">
        <p14:creationId xmlns:p14="http://schemas.microsoft.com/office/powerpoint/2010/main" val="786420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019B-BC37-253F-8AF5-7BFE20058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F0A5F-81D3-583E-2E95-EA96535B65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34AADA-1C95-7A9A-B1AA-40D3231C78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B753F7-60AB-3DC1-755C-65EA67ED5D52}"/>
              </a:ext>
            </a:extLst>
          </p:cNvPr>
          <p:cNvSpPr>
            <a:spLocks noGrp="1"/>
          </p:cNvSpPr>
          <p:nvPr>
            <p:ph type="dt" sz="half" idx="10"/>
          </p:nvPr>
        </p:nvSpPr>
        <p:spPr/>
        <p:txBody>
          <a:bodyPr/>
          <a:lstStyle/>
          <a:p>
            <a:fld id="{5E55678E-E7FA-44D5-BEEB-AFC758338817}" type="datetimeFigureOut">
              <a:rPr lang="en-US" smtClean="0"/>
              <a:t>11/2/2023</a:t>
            </a:fld>
            <a:endParaRPr lang="en-US"/>
          </a:p>
        </p:txBody>
      </p:sp>
      <p:sp>
        <p:nvSpPr>
          <p:cNvPr id="6" name="Footer Placeholder 5">
            <a:extLst>
              <a:ext uri="{FF2B5EF4-FFF2-40B4-BE49-F238E27FC236}">
                <a16:creationId xmlns:a16="http://schemas.microsoft.com/office/drawing/2014/main" id="{E89228B6-EE08-2314-4917-693C0570B0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5C1725-4A4E-C1FF-E6F8-ACC222F5C5B7}"/>
              </a:ext>
            </a:extLst>
          </p:cNvPr>
          <p:cNvSpPr>
            <a:spLocks noGrp="1"/>
          </p:cNvSpPr>
          <p:nvPr>
            <p:ph type="sldNum" sz="quarter" idx="12"/>
          </p:nvPr>
        </p:nvSpPr>
        <p:spPr/>
        <p:txBody>
          <a:bodyPr/>
          <a:lstStyle/>
          <a:p>
            <a:fld id="{6B4DB900-C3B7-486D-877D-21EDE27D909B}" type="slidenum">
              <a:rPr lang="en-US" smtClean="0"/>
              <a:t>‹#›</a:t>
            </a:fld>
            <a:endParaRPr lang="en-US"/>
          </a:p>
        </p:txBody>
      </p:sp>
    </p:spTree>
    <p:extLst>
      <p:ext uri="{BB962C8B-B14F-4D97-AF65-F5344CB8AC3E}">
        <p14:creationId xmlns:p14="http://schemas.microsoft.com/office/powerpoint/2010/main" val="1873752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BDD06-1B01-16B0-A001-22AF976233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62C7D1-E3BB-EDFE-249E-1C9D73AC61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DB99E3-3FD8-2FC9-A3B6-4829D2BE6D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A777BA-5EA2-6563-922A-97C7285AA0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7AF499-E6BC-ECB0-7C4F-644A9AC569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C43483-B5E8-0CE6-0061-CFC3D93DCC58}"/>
              </a:ext>
            </a:extLst>
          </p:cNvPr>
          <p:cNvSpPr>
            <a:spLocks noGrp="1"/>
          </p:cNvSpPr>
          <p:nvPr>
            <p:ph type="dt" sz="half" idx="10"/>
          </p:nvPr>
        </p:nvSpPr>
        <p:spPr/>
        <p:txBody>
          <a:bodyPr/>
          <a:lstStyle/>
          <a:p>
            <a:fld id="{5E55678E-E7FA-44D5-BEEB-AFC758338817}" type="datetimeFigureOut">
              <a:rPr lang="en-US" smtClean="0"/>
              <a:t>11/2/2023</a:t>
            </a:fld>
            <a:endParaRPr lang="en-US"/>
          </a:p>
        </p:txBody>
      </p:sp>
      <p:sp>
        <p:nvSpPr>
          <p:cNvPr id="8" name="Footer Placeholder 7">
            <a:extLst>
              <a:ext uri="{FF2B5EF4-FFF2-40B4-BE49-F238E27FC236}">
                <a16:creationId xmlns:a16="http://schemas.microsoft.com/office/drawing/2014/main" id="{73017994-D019-FCED-A2EA-F92C18C2DE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075C6E-ADF0-BB27-85AD-449AF42C71B5}"/>
              </a:ext>
            </a:extLst>
          </p:cNvPr>
          <p:cNvSpPr>
            <a:spLocks noGrp="1"/>
          </p:cNvSpPr>
          <p:nvPr>
            <p:ph type="sldNum" sz="quarter" idx="12"/>
          </p:nvPr>
        </p:nvSpPr>
        <p:spPr/>
        <p:txBody>
          <a:bodyPr/>
          <a:lstStyle/>
          <a:p>
            <a:fld id="{6B4DB900-C3B7-486D-877D-21EDE27D909B}" type="slidenum">
              <a:rPr lang="en-US" smtClean="0"/>
              <a:t>‹#›</a:t>
            </a:fld>
            <a:endParaRPr lang="en-US"/>
          </a:p>
        </p:txBody>
      </p:sp>
    </p:spTree>
    <p:extLst>
      <p:ext uri="{BB962C8B-B14F-4D97-AF65-F5344CB8AC3E}">
        <p14:creationId xmlns:p14="http://schemas.microsoft.com/office/powerpoint/2010/main" val="205480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99DF-4099-8E08-2418-B7B764404F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9034C8-A50E-D959-E9AE-6AF29BCC5E0D}"/>
              </a:ext>
            </a:extLst>
          </p:cNvPr>
          <p:cNvSpPr>
            <a:spLocks noGrp="1"/>
          </p:cNvSpPr>
          <p:nvPr>
            <p:ph type="dt" sz="half" idx="10"/>
          </p:nvPr>
        </p:nvSpPr>
        <p:spPr/>
        <p:txBody>
          <a:bodyPr/>
          <a:lstStyle/>
          <a:p>
            <a:fld id="{5E55678E-E7FA-44D5-BEEB-AFC758338817}" type="datetimeFigureOut">
              <a:rPr lang="en-US" smtClean="0"/>
              <a:t>11/2/2023</a:t>
            </a:fld>
            <a:endParaRPr lang="en-US"/>
          </a:p>
        </p:txBody>
      </p:sp>
      <p:sp>
        <p:nvSpPr>
          <p:cNvPr id="4" name="Footer Placeholder 3">
            <a:extLst>
              <a:ext uri="{FF2B5EF4-FFF2-40B4-BE49-F238E27FC236}">
                <a16:creationId xmlns:a16="http://schemas.microsoft.com/office/drawing/2014/main" id="{45ACF533-335F-3070-152F-6CB3133150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76B6A-7644-D90F-EC88-9A65BA432A70}"/>
              </a:ext>
            </a:extLst>
          </p:cNvPr>
          <p:cNvSpPr>
            <a:spLocks noGrp="1"/>
          </p:cNvSpPr>
          <p:nvPr>
            <p:ph type="sldNum" sz="quarter" idx="12"/>
          </p:nvPr>
        </p:nvSpPr>
        <p:spPr/>
        <p:txBody>
          <a:bodyPr/>
          <a:lstStyle/>
          <a:p>
            <a:fld id="{6B4DB900-C3B7-486D-877D-21EDE27D909B}" type="slidenum">
              <a:rPr lang="en-US" smtClean="0"/>
              <a:t>‹#›</a:t>
            </a:fld>
            <a:endParaRPr lang="en-US"/>
          </a:p>
        </p:txBody>
      </p:sp>
    </p:spTree>
    <p:extLst>
      <p:ext uri="{BB962C8B-B14F-4D97-AF65-F5344CB8AC3E}">
        <p14:creationId xmlns:p14="http://schemas.microsoft.com/office/powerpoint/2010/main" val="2987593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0D9A8E-77FB-CD41-B3EC-0A386580DAFF}"/>
              </a:ext>
            </a:extLst>
          </p:cNvPr>
          <p:cNvSpPr>
            <a:spLocks noGrp="1"/>
          </p:cNvSpPr>
          <p:nvPr>
            <p:ph type="dt" sz="half" idx="10"/>
          </p:nvPr>
        </p:nvSpPr>
        <p:spPr/>
        <p:txBody>
          <a:bodyPr/>
          <a:lstStyle/>
          <a:p>
            <a:fld id="{5E55678E-E7FA-44D5-BEEB-AFC758338817}" type="datetimeFigureOut">
              <a:rPr lang="en-US" smtClean="0"/>
              <a:t>11/2/2023</a:t>
            </a:fld>
            <a:endParaRPr lang="en-US"/>
          </a:p>
        </p:txBody>
      </p:sp>
      <p:sp>
        <p:nvSpPr>
          <p:cNvPr id="3" name="Footer Placeholder 2">
            <a:extLst>
              <a:ext uri="{FF2B5EF4-FFF2-40B4-BE49-F238E27FC236}">
                <a16:creationId xmlns:a16="http://schemas.microsoft.com/office/drawing/2014/main" id="{D2C24E05-374F-34A5-B2D0-1690A85A1B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0DB81F-ACD0-24B8-F188-964382B899D5}"/>
              </a:ext>
            </a:extLst>
          </p:cNvPr>
          <p:cNvSpPr>
            <a:spLocks noGrp="1"/>
          </p:cNvSpPr>
          <p:nvPr>
            <p:ph type="sldNum" sz="quarter" idx="12"/>
          </p:nvPr>
        </p:nvSpPr>
        <p:spPr/>
        <p:txBody>
          <a:bodyPr/>
          <a:lstStyle/>
          <a:p>
            <a:fld id="{6B4DB900-C3B7-486D-877D-21EDE27D909B}" type="slidenum">
              <a:rPr lang="en-US" smtClean="0"/>
              <a:t>‹#›</a:t>
            </a:fld>
            <a:endParaRPr lang="en-US"/>
          </a:p>
        </p:txBody>
      </p:sp>
    </p:spTree>
    <p:extLst>
      <p:ext uri="{BB962C8B-B14F-4D97-AF65-F5344CB8AC3E}">
        <p14:creationId xmlns:p14="http://schemas.microsoft.com/office/powerpoint/2010/main" val="4178204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D0369-3408-0A06-6543-1CD442697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0307F5-FA20-0E91-E3EC-7CD4718F99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6FE4A3-9C8D-3449-2069-5D80D73C8F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FAFC0C-170D-F54F-6D63-FF501FCDF3F6}"/>
              </a:ext>
            </a:extLst>
          </p:cNvPr>
          <p:cNvSpPr>
            <a:spLocks noGrp="1"/>
          </p:cNvSpPr>
          <p:nvPr>
            <p:ph type="dt" sz="half" idx="10"/>
          </p:nvPr>
        </p:nvSpPr>
        <p:spPr/>
        <p:txBody>
          <a:bodyPr/>
          <a:lstStyle/>
          <a:p>
            <a:fld id="{5E55678E-E7FA-44D5-BEEB-AFC758338817}" type="datetimeFigureOut">
              <a:rPr lang="en-US" smtClean="0"/>
              <a:t>11/2/2023</a:t>
            </a:fld>
            <a:endParaRPr lang="en-US"/>
          </a:p>
        </p:txBody>
      </p:sp>
      <p:sp>
        <p:nvSpPr>
          <p:cNvPr id="6" name="Footer Placeholder 5">
            <a:extLst>
              <a:ext uri="{FF2B5EF4-FFF2-40B4-BE49-F238E27FC236}">
                <a16:creationId xmlns:a16="http://schemas.microsoft.com/office/drawing/2014/main" id="{6B468177-F0B4-6656-865D-81E357D739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2A3A1C-F05B-A6E2-EDDD-F671FC21FF7B}"/>
              </a:ext>
            </a:extLst>
          </p:cNvPr>
          <p:cNvSpPr>
            <a:spLocks noGrp="1"/>
          </p:cNvSpPr>
          <p:nvPr>
            <p:ph type="sldNum" sz="quarter" idx="12"/>
          </p:nvPr>
        </p:nvSpPr>
        <p:spPr/>
        <p:txBody>
          <a:bodyPr/>
          <a:lstStyle/>
          <a:p>
            <a:fld id="{6B4DB900-C3B7-486D-877D-21EDE27D909B}" type="slidenum">
              <a:rPr lang="en-US" smtClean="0"/>
              <a:t>‹#›</a:t>
            </a:fld>
            <a:endParaRPr lang="en-US"/>
          </a:p>
        </p:txBody>
      </p:sp>
    </p:spTree>
    <p:extLst>
      <p:ext uri="{BB962C8B-B14F-4D97-AF65-F5344CB8AC3E}">
        <p14:creationId xmlns:p14="http://schemas.microsoft.com/office/powerpoint/2010/main" val="1626440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21436-B2EA-7B5B-5877-10854C3E81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3F32BB-3A84-25C0-0DF3-D71BFE0296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45731D-CD97-5696-FCD3-7010D453EA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77F804-D96F-DCFD-B018-23950E0360AF}"/>
              </a:ext>
            </a:extLst>
          </p:cNvPr>
          <p:cNvSpPr>
            <a:spLocks noGrp="1"/>
          </p:cNvSpPr>
          <p:nvPr>
            <p:ph type="dt" sz="half" idx="10"/>
          </p:nvPr>
        </p:nvSpPr>
        <p:spPr/>
        <p:txBody>
          <a:bodyPr/>
          <a:lstStyle/>
          <a:p>
            <a:fld id="{5E55678E-E7FA-44D5-BEEB-AFC758338817}" type="datetimeFigureOut">
              <a:rPr lang="en-US" smtClean="0"/>
              <a:t>11/2/2023</a:t>
            </a:fld>
            <a:endParaRPr lang="en-US"/>
          </a:p>
        </p:txBody>
      </p:sp>
      <p:sp>
        <p:nvSpPr>
          <p:cNvPr id="6" name="Footer Placeholder 5">
            <a:extLst>
              <a:ext uri="{FF2B5EF4-FFF2-40B4-BE49-F238E27FC236}">
                <a16:creationId xmlns:a16="http://schemas.microsoft.com/office/drawing/2014/main" id="{D7C4DBDF-560A-2009-3D34-81AEE42A9E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54A854-0720-E127-8F7D-5AE910113EAB}"/>
              </a:ext>
            </a:extLst>
          </p:cNvPr>
          <p:cNvSpPr>
            <a:spLocks noGrp="1"/>
          </p:cNvSpPr>
          <p:nvPr>
            <p:ph type="sldNum" sz="quarter" idx="12"/>
          </p:nvPr>
        </p:nvSpPr>
        <p:spPr/>
        <p:txBody>
          <a:bodyPr/>
          <a:lstStyle/>
          <a:p>
            <a:fld id="{6B4DB900-C3B7-486D-877D-21EDE27D909B}" type="slidenum">
              <a:rPr lang="en-US" smtClean="0"/>
              <a:t>‹#›</a:t>
            </a:fld>
            <a:endParaRPr lang="en-US"/>
          </a:p>
        </p:txBody>
      </p:sp>
    </p:spTree>
    <p:extLst>
      <p:ext uri="{BB962C8B-B14F-4D97-AF65-F5344CB8AC3E}">
        <p14:creationId xmlns:p14="http://schemas.microsoft.com/office/powerpoint/2010/main" val="4050844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9F85ED-5CEB-C7D0-575B-11E8BBD81F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A75CBC-4FE4-932B-6FAA-70B5DBA0A6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5D5253-C0C6-7814-088A-8B04959A2B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55678E-E7FA-44D5-BEEB-AFC758338817}" type="datetimeFigureOut">
              <a:rPr lang="en-US" smtClean="0"/>
              <a:t>11/2/2023</a:t>
            </a:fld>
            <a:endParaRPr lang="en-US"/>
          </a:p>
        </p:txBody>
      </p:sp>
      <p:sp>
        <p:nvSpPr>
          <p:cNvPr id="5" name="Footer Placeholder 4">
            <a:extLst>
              <a:ext uri="{FF2B5EF4-FFF2-40B4-BE49-F238E27FC236}">
                <a16:creationId xmlns:a16="http://schemas.microsoft.com/office/drawing/2014/main" id="{2C317FA5-D0FC-50C0-5625-28640234BD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8990D3-79B8-00BF-BF1D-BB30F64C5A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4DB900-C3B7-486D-877D-21EDE27D909B}" type="slidenum">
              <a:rPr lang="en-US" smtClean="0"/>
              <a:t>‹#›</a:t>
            </a:fld>
            <a:endParaRPr lang="en-US"/>
          </a:p>
        </p:txBody>
      </p:sp>
    </p:spTree>
    <p:extLst>
      <p:ext uri="{BB962C8B-B14F-4D97-AF65-F5344CB8AC3E}">
        <p14:creationId xmlns:p14="http://schemas.microsoft.com/office/powerpoint/2010/main" val="86375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13.jpe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D72B810-16C2-42D9-8285-FA0E1FB6D6FE}"/>
              </a:ext>
            </a:extLst>
          </p:cNvPr>
          <p:cNvSpPr>
            <a:spLocks noGrp="1" noChangeArrowheads="1"/>
          </p:cNvSpPr>
          <p:nvPr>
            <p:ph type="ctrTitle"/>
          </p:nvPr>
        </p:nvSpPr>
        <p:spPr>
          <a:xfrm>
            <a:off x="2209800" y="1464601"/>
            <a:ext cx="7772400" cy="1470025"/>
          </a:xfrm>
        </p:spPr>
        <p:txBody>
          <a:bodyPr>
            <a:normAutofit/>
          </a:bodyPr>
          <a:lstStyle/>
          <a:p>
            <a:pPr eaLnBrk="1" hangingPunct="1"/>
            <a:r>
              <a:rPr lang="en-US" altLang="en-US" b="1" dirty="0">
                <a:latin typeface="Times New Roman" panose="02020603050405020304" pitchFamily="18" charset="0"/>
                <a:cs typeface="Times New Roman" panose="02020603050405020304" pitchFamily="18" charset="0"/>
              </a:rPr>
              <a:t>AVL Tree</a:t>
            </a:r>
          </a:p>
        </p:txBody>
      </p:sp>
      <p:sp>
        <p:nvSpPr>
          <p:cNvPr id="3" name="Subtitle 2">
            <a:extLst>
              <a:ext uri="{FF2B5EF4-FFF2-40B4-BE49-F238E27FC236}">
                <a16:creationId xmlns:a16="http://schemas.microsoft.com/office/drawing/2014/main" id="{9DF29FD1-6914-3F99-33A9-F8CD1C692222}"/>
              </a:ext>
            </a:extLst>
          </p:cNvPr>
          <p:cNvSpPr>
            <a:spLocks noGrp="1"/>
          </p:cNvSpPr>
          <p:nvPr>
            <p:ph type="subTitle" idx="1"/>
          </p:nvPr>
        </p:nvSpPr>
        <p:spPr/>
        <p:txBody>
          <a:bodyPr>
            <a:normAutofit fontScale="55000" lnSpcReduction="20000"/>
          </a:bodyPr>
          <a:lstStyle/>
          <a:p>
            <a:pPr algn="r"/>
            <a:r>
              <a:rPr lang="en-US" dirty="0">
                <a:latin typeface="Times New Roman" panose="02020603050405020304" pitchFamily="18" charset="0"/>
                <a:cs typeface="Times New Roman" panose="02020603050405020304" pitchFamily="18" charset="0"/>
              </a:rPr>
              <a:t>C</a:t>
            </a:r>
            <a:r>
              <a:rPr lang="en-US" altLang="ko-KR" dirty="0">
                <a:latin typeface="Times New Roman" panose="02020603050405020304" pitchFamily="18" charset="0"/>
                <a:cs typeface="Times New Roman" panose="02020603050405020304" pitchFamily="18" charset="0"/>
              </a:rPr>
              <a:t>ourse No. 009954</a:t>
            </a:r>
          </a:p>
          <a:p>
            <a:pPr algn="r"/>
            <a:r>
              <a:rPr lang="en-US" dirty="0">
                <a:latin typeface="Times New Roman" panose="02020603050405020304" pitchFamily="18" charset="0"/>
                <a:cs typeface="Times New Roman" panose="02020603050405020304" pitchFamily="18" charset="0"/>
              </a:rPr>
              <a:t>Credit Hours: 4</a:t>
            </a:r>
          </a:p>
          <a:p>
            <a:pPr algn="r"/>
            <a:endParaRPr lang="en-US" dirty="0">
              <a:latin typeface="Times New Roman" panose="02020603050405020304" pitchFamily="18" charset="0"/>
              <a:cs typeface="Times New Roman" panose="02020603050405020304" pitchFamily="18" charset="0"/>
            </a:endParaRPr>
          </a:p>
          <a:p>
            <a:pPr algn="r"/>
            <a:r>
              <a:rPr lang="en-US" dirty="0">
                <a:latin typeface="Times New Roman" panose="02020603050405020304" pitchFamily="18" charset="0"/>
                <a:cs typeface="Times New Roman" panose="02020603050405020304" pitchFamily="18" charset="0"/>
              </a:rPr>
              <a:t>Class Hour: Friday 9-11 am</a:t>
            </a:r>
          </a:p>
          <a:p>
            <a:pPr algn="r"/>
            <a:r>
              <a:rPr lang="en-US" dirty="0">
                <a:latin typeface="Times New Roman" panose="02020603050405020304" pitchFamily="18" charset="0"/>
                <a:cs typeface="Times New Roman" panose="02020603050405020304" pitchFamily="18" charset="0"/>
              </a:rPr>
              <a:t>Course Prerequisite: Basic Programming</a:t>
            </a:r>
          </a:p>
          <a:p>
            <a:pPr algn="r"/>
            <a:r>
              <a:rPr lang="en-US" dirty="0">
                <a:latin typeface="Times New Roman" panose="02020603050405020304" pitchFamily="18" charset="0"/>
                <a:cs typeface="Times New Roman" panose="02020603050405020304" pitchFamily="18" charset="0"/>
              </a:rPr>
              <a:t>Office Hours: Monday – Thursday: 1:30 am – 3:00 pm</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9D404-E5D8-251F-0FBD-5B71DD12D6C2}"/>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2. LL Rotation</a:t>
            </a:r>
          </a:p>
        </p:txBody>
      </p:sp>
      <p:pic>
        <p:nvPicPr>
          <p:cNvPr id="6" name="Content Placeholder 5">
            <a:extLst>
              <a:ext uri="{FF2B5EF4-FFF2-40B4-BE49-F238E27FC236}">
                <a16:creationId xmlns:a16="http://schemas.microsoft.com/office/drawing/2014/main" id="{C3C1DA57-9CD4-47C6-CBBF-6B7E475ABB3F}"/>
              </a:ext>
            </a:extLst>
          </p:cNvPr>
          <p:cNvPicPr>
            <a:picLocks noGrp="1" noChangeAspect="1"/>
          </p:cNvPicPr>
          <p:nvPr>
            <p:ph sz="half" idx="2"/>
          </p:nvPr>
        </p:nvPicPr>
        <p:blipFill>
          <a:blip r:embed="rId2"/>
          <a:stretch>
            <a:fillRect/>
          </a:stretch>
        </p:blipFill>
        <p:spPr>
          <a:xfrm>
            <a:off x="922175" y="2252752"/>
            <a:ext cx="10096966" cy="3597542"/>
          </a:xfrm>
        </p:spPr>
      </p:pic>
    </p:spTree>
    <p:extLst>
      <p:ext uri="{BB962C8B-B14F-4D97-AF65-F5344CB8AC3E}">
        <p14:creationId xmlns:p14="http://schemas.microsoft.com/office/powerpoint/2010/main" val="3185384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BF25-B901-9BDF-2C8A-19B5D15F0F8C}"/>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3. LR Rotation</a:t>
            </a:r>
          </a:p>
        </p:txBody>
      </p:sp>
      <p:sp>
        <p:nvSpPr>
          <p:cNvPr id="3" name="Content Placeholder 2">
            <a:extLst>
              <a:ext uri="{FF2B5EF4-FFF2-40B4-BE49-F238E27FC236}">
                <a16:creationId xmlns:a16="http://schemas.microsoft.com/office/drawing/2014/main" id="{B8707241-8306-2807-3256-A03F01880A9F}"/>
              </a:ext>
            </a:extLst>
          </p:cNvPr>
          <p:cNvSpPr>
            <a:spLocks noGrp="1"/>
          </p:cNvSpPr>
          <p:nvPr>
            <p:ph sz="half" idx="1"/>
          </p:nvPr>
        </p:nvSpPr>
        <p:spPr/>
        <p:txBody>
          <a:bodyPr/>
          <a:lstStyle/>
          <a:p>
            <a:pPr marL="0" indent="0">
              <a:buNone/>
            </a:pPr>
            <a:r>
              <a:rPr lang="en-US" b="0" i="0" dirty="0">
                <a:solidFill>
                  <a:srgbClr val="333333"/>
                </a:solidFill>
                <a:effectLst/>
                <a:latin typeface="Times New Roman" panose="02020603050405020304" pitchFamily="18" charset="0"/>
                <a:cs typeface="Times New Roman" panose="02020603050405020304" pitchFamily="18" charset="0"/>
              </a:rPr>
              <a:t>Double rotations are bit tougher than single rotation which has already explained above. LR rotation = RR rotation + LL rotation, i.e., first RR rotation is performed on subtree and then LL rotation is performed on full tree, by full tree we mean the first node from the path of inserted node whose balance factor is other than -1, 0, or 1.</a:t>
            </a:r>
            <a:endParaRPr lang="en-US" dirty="0">
              <a:latin typeface="Times New Roman" panose="02020603050405020304" pitchFamily="18" charset="0"/>
              <a:cs typeface="Times New Roman" panose="02020603050405020304" pitchFamily="18" charset="0"/>
            </a:endParaRPr>
          </a:p>
        </p:txBody>
      </p:sp>
      <p:pic>
        <p:nvPicPr>
          <p:cNvPr id="3074" name="Picture 2" descr="AVL Rotations">
            <a:extLst>
              <a:ext uri="{FF2B5EF4-FFF2-40B4-BE49-F238E27FC236}">
                <a16:creationId xmlns:a16="http://schemas.microsoft.com/office/drawing/2014/main" id="{332973D6-BFFF-D033-C084-8E0029C6C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0443" y="2000250"/>
            <a:ext cx="7620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VL Rotations">
            <a:extLst>
              <a:ext uri="{FF2B5EF4-FFF2-40B4-BE49-F238E27FC236}">
                <a16:creationId xmlns:a16="http://schemas.microsoft.com/office/drawing/2014/main" id="{EE0DCAA3-3EF8-DD72-FFE7-2364BFF7A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9014" y="2000250"/>
            <a:ext cx="10096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VL Rotations">
            <a:extLst>
              <a:ext uri="{FF2B5EF4-FFF2-40B4-BE49-F238E27FC236}">
                <a16:creationId xmlns:a16="http://schemas.microsoft.com/office/drawing/2014/main" id="{1F832DA6-AD65-D091-E7A7-5534212CB8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6525" y="2029734"/>
            <a:ext cx="105727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VL Rotations">
            <a:extLst>
              <a:ext uri="{FF2B5EF4-FFF2-40B4-BE49-F238E27FC236}">
                <a16:creationId xmlns:a16="http://schemas.microsoft.com/office/drawing/2014/main" id="{66A2D6AE-1086-9F86-AAA5-101781FECF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4287" y="4001294"/>
            <a:ext cx="1047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AVL Rotations">
            <a:extLst>
              <a:ext uri="{FF2B5EF4-FFF2-40B4-BE49-F238E27FC236}">
                <a16:creationId xmlns:a16="http://schemas.microsoft.com/office/drawing/2014/main" id="{296A8B7F-125E-5F1E-C7D3-EAEC07657D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7637" y="4191794"/>
            <a:ext cx="1247775" cy="1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94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BF25-B901-9BDF-2C8A-19B5D15F0F8C}"/>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3. LR Rotation</a:t>
            </a:r>
          </a:p>
        </p:txBody>
      </p:sp>
      <p:pic>
        <p:nvPicPr>
          <p:cNvPr id="3074" name="Picture 2" descr="AVL Rotations">
            <a:extLst>
              <a:ext uri="{FF2B5EF4-FFF2-40B4-BE49-F238E27FC236}">
                <a16:creationId xmlns:a16="http://schemas.microsoft.com/office/drawing/2014/main" id="{332973D6-BFFF-D033-C084-8E0029C6C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228" y="2368615"/>
            <a:ext cx="1471142" cy="275839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VL Rotations">
            <a:extLst>
              <a:ext uri="{FF2B5EF4-FFF2-40B4-BE49-F238E27FC236}">
                <a16:creationId xmlns:a16="http://schemas.microsoft.com/office/drawing/2014/main" id="{EE0DCAA3-3EF8-DD72-FFE7-2364BFF7A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6946" y="2663131"/>
            <a:ext cx="1741139" cy="24638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VL Rotations">
            <a:extLst>
              <a:ext uri="{FF2B5EF4-FFF2-40B4-BE49-F238E27FC236}">
                <a16:creationId xmlns:a16="http://schemas.microsoft.com/office/drawing/2014/main" id="{1F832DA6-AD65-D091-E7A7-5534212CB8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2154" y="2388796"/>
            <a:ext cx="2254129" cy="304612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VL Rotations">
            <a:extLst>
              <a:ext uri="{FF2B5EF4-FFF2-40B4-BE49-F238E27FC236}">
                <a16:creationId xmlns:a16="http://schemas.microsoft.com/office/drawing/2014/main" id="{66A2D6AE-1086-9F86-AAA5-101781FECF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7174" y="2707180"/>
            <a:ext cx="2000340" cy="272773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AVL Rotations">
            <a:extLst>
              <a:ext uri="{FF2B5EF4-FFF2-40B4-BE49-F238E27FC236}">
                <a16:creationId xmlns:a16="http://schemas.microsoft.com/office/drawing/2014/main" id="{296A8B7F-125E-5F1E-C7D3-EAEC07657D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4511" y="2970950"/>
            <a:ext cx="2847334" cy="239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71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EA443-0E0E-AEA9-3A33-239AD51635F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4. RL Rotation</a:t>
            </a:r>
          </a:p>
        </p:txBody>
      </p:sp>
      <p:sp>
        <p:nvSpPr>
          <p:cNvPr id="3" name="Content Placeholder 2">
            <a:extLst>
              <a:ext uri="{FF2B5EF4-FFF2-40B4-BE49-F238E27FC236}">
                <a16:creationId xmlns:a16="http://schemas.microsoft.com/office/drawing/2014/main" id="{3B47CF2B-ADE9-2CE1-65F7-BF007BBEE4CA}"/>
              </a:ext>
            </a:extLst>
          </p:cNvPr>
          <p:cNvSpPr>
            <a:spLocks noGrp="1"/>
          </p:cNvSpPr>
          <p:nvPr>
            <p:ph sz="half" idx="1"/>
          </p:nvPr>
        </p:nvSpPr>
        <p:spPr/>
        <p:txBody>
          <a:bodyPr>
            <a:normAutofit lnSpcReduction="10000"/>
          </a:bodyPr>
          <a:lstStyle/>
          <a:p>
            <a:pPr marL="0" indent="0">
              <a:buNone/>
            </a:pPr>
            <a:r>
              <a:rPr lang="en-US" b="0" i="0" dirty="0">
                <a:effectLst/>
                <a:latin typeface="Times New Roman" panose="02020603050405020304" pitchFamily="18" charset="0"/>
                <a:cs typeface="Times New Roman" panose="02020603050405020304" pitchFamily="18" charset="0"/>
              </a:rPr>
              <a:t>As already discussed, that double rotations are bit tougher than single rotation which has already explained above. </a:t>
            </a:r>
            <a:r>
              <a:rPr lang="en-US" b="0" i="0" u="none" strike="noStrike" dirty="0">
                <a:effectLst/>
                <a:latin typeface="Times New Roman" panose="02020603050405020304" pitchFamily="18" charset="0"/>
                <a:cs typeface="Times New Roman" panose="02020603050405020304" pitchFamily="18" charset="0"/>
              </a:rPr>
              <a:t>R L rotation</a:t>
            </a:r>
            <a:r>
              <a:rPr lang="en-US" b="0" i="0" dirty="0">
                <a:effectLst/>
                <a:latin typeface="Times New Roman" panose="02020603050405020304" pitchFamily="18" charset="0"/>
                <a:cs typeface="Times New Roman" panose="02020603050405020304" pitchFamily="18" charset="0"/>
              </a:rPr>
              <a:t> = LL rotation + RR rotation, i.e., first LL rotation is performed on subtree and then RR rotation is performed on full tree, by full tree we mean the first node from the path of inserted node whose balance factor is other than -1, 0, or 1.</a:t>
            </a:r>
            <a:endParaRPr lang="en-US" dirty="0">
              <a:latin typeface="Times New Roman" panose="02020603050405020304" pitchFamily="18" charset="0"/>
              <a:cs typeface="Times New Roman" panose="02020603050405020304" pitchFamily="18" charset="0"/>
            </a:endParaRPr>
          </a:p>
        </p:txBody>
      </p:sp>
      <p:pic>
        <p:nvPicPr>
          <p:cNvPr id="4098" name="Picture 2" descr="AVL Rotations">
            <a:extLst>
              <a:ext uri="{FF2B5EF4-FFF2-40B4-BE49-F238E27FC236}">
                <a16:creationId xmlns:a16="http://schemas.microsoft.com/office/drawing/2014/main" id="{6F8ABF1B-CB0E-4EE5-3432-1F21F8C32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7368" y="1955769"/>
            <a:ext cx="76200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VL Rotations">
            <a:extLst>
              <a:ext uri="{FF2B5EF4-FFF2-40B4-BE49-F238E27FC236}">
                <a16:creationId xmlns:a16="http://schemas.microsoft.com/office/drawing/2014/main" id="{64396498-316B-7891-1EDE-C91B7ED11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1929" y="2051019"/>
            <a:ext cx="1095375"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VL Rotations">
            <a:extLst>
              <a:ext uri="{FF2B5EF4-FFF2-40B4-BE49-F238E27FC236}">
                <a16:creationId xmlns:a16="http://schemas.microsoft.com/office/drawing/2014/main" id="{D43CC693-072D-8982-7372-C253565748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852" y="2003394"/>
            <a:ext cx="1114425"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VL Rotations">
            <a:extLst>
              <a:ext uri="{FF2B5EF4-FFF2-40B4-BE49-F238E27FC236}">
                <a16:creationId xmlns:a16="http://schemas.microsoft.com/office/drawing/2014/main" id="{1BF116A0-EE53-DC7A-18A2-921E5ED32D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8751" y="4277095"/>
            <a:ext cx="109537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VL Rotations">
            <a:extLst>
              <a:ext uri="{FF2B5EF4-FFF2-40B4-BE49-F238E27FC236}">
                <a16:creationId xmlns:a16="http://schemas.microsoft.com/office/drawing/2014/main" id="{8F7C4191-2419-4D91-B046-263AE6268A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9964" y="4467595"/>
            <a:ext cx="1247775" cy="1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821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EA443-0E0E-AEA9-3A33-239AD51635F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4. RL Rotation</a:t>
            </a:r>
          </a:p>
        </p:txBody>
      </p:sp>
      <p:pic>
        <p:nvPicPr>
          <p:cNvPr id="4098" name="Picture 2" descr="AVL Rotations">
            <a:extLst>
              <a:ext uri="{FF2B5EF4-FFF2-40B4-BE49-F238E27FC236}">
                <a16:creationId xmlns:a16="http://schemas.microsoft.com/office/drawing/2014/main" id="{6F8ABF1B-CB0E-4EE5-3432-1F21F8C32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135" y="2116334"/>
            <a:ext cx="1484561" cy="315469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VL Rotations">
            <a:extLst>
              <a:ext uri="{FF2B5EF4-FFF2-40B4-BE49-F238E27FC236}">
                <a16:creationId xmlns:a16="http://schemas.microsoft.com/office/drawing/2014/main" id="{64396498-316B-7891-1EDE-C91B7ED11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0874" y="2202482"/>
            <a:ext cx="2205516" cy="306854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VL Rotations">
            <a:extLst>
              <a:ext uri="{FF2B5EF4-FFF2-40B4-BE49-F238E27FC236}">
                <a16:creationId xmlns:a16="http://schemas.microsoft.com/office/drawing/2014/main" id="{D43CC693-072D-8982-7372-C253565748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5998" y="2306401"/>
            <a:ext cx="2011218" cy="275038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VL Rotations">
            <a:extLst>
              <a:ext uri="{FF2B5EF4-FFF2-40B4-BE49-F238E27FC236}">
                <a16:creationId xmlns:a16="http://schemas.microsoft.com/office/drawing/2014/main" id="{1BF116A0-EE53-DC7A-18A2-921E5ED32D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7216" y="2394266"/>
            <a:ext cx="2205516" cy="287676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VL Rotations">
            <a:extLst>
              <a:ext uri="{FF2B5EF4-FFF2-40B4-BE49-F238E27FC236}">
                <a16:creationId xmlns:a16="http://schemas.microsoft.com/office/drawing/2014/main" id="{8F7C4191-2419-4D91-B046-263AE6268A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1232" y="3151209"/>
            <a:ext cx="2524509" cy="2119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312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0A728-5EE0-B90D-11E3-CC8522147692}"/>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Operations on AVL tree</a:t>
            </a:r>
          </a:p>
        </p:txBody>
      </p:sp>
      <p:sp>
        <p:nvSpPr>
          <p:cNvPr id="3" name="Content Placeholder 2">
            <a:extLst>
              <a:ext uri="{FF2B5EF4-FFF2-40B4-BE49-F238E27FC236}">
                <a16:creationId xmlns:a16="http://schemas.microsoft.com/office/drawing/2014/main" id="{4D47465C-0ACE-3B21-BC10-967D130CC30A}"/>
              </a:ext>
            </a:extLst>
          </p:cNvPr>
          <p:cNvSpPr>
            <a:spLocks noGrp="1"/>
          </p:cNvSpPr>
          <p:nvPr>
            <p:ph idx="1"/>
          </p:nvPr>
        </p:nvSpPr>
        <p:spPr/>
        <p:txBody>
          <a:bodyPr/>
          <a:lstStyle/>
          <a:p>
            <a:pPr marL="0" indent="0">
              <a:buNone/>
            </a:pPr>
            <a:r>
              <a:rPr lang="en-US" b="0" i="0" dirty="0">
                <a:solidFill>
                  <a:srgbClr val="333333"/>
                </a:solidFill>
                <a:effectLst/>
                <a:latin typeface="Times New Roman" panose="02020603050405020304" pitchFamily="18" charset="0"/>
                <a:cs typeface="Times New Roman" panose="02020603050405020304" pitchFamily="18" charset="0"/>
              </a:rPr>
              <a:t>Due to the fact that, AVL tree is also a binary search tree therefore, all the operations are performed in the same way as they are performed in a binary search tree. Searching and traversing do not lead to the violation in property of AVL tree. However, insertion and deletion are the operations which can violate this property and therefore, they need to be revisited.</a:t>
            </a:r>
          </a:p>
          <a:p>
            <a:pPr marL="0" indent="0">
              <a:buNone/>
            </a:pPr>
            <a:endParaRPr lang="en-US"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F7C2E6D6-84DA-0B71-2D4E-5DB325682BFC}"/>
              </a:ext>
            </a:extLst>
          </p:cNvPr>
          <p:cNvGraphicFramePr>
            <a:graphicFrameLocks noGrp="1"/>
          </p:cNvGraphicFramePr>
          <p:nvPr>
            <p:extLst>
              <p:ext uri="{D42A27DB-BD31-4B8C-83A1-F6EECF244321}">
                <p14:modId xmlns:p14="http://schemas.microsoft.com/office/powerpoint/2010/main" val="3027685862"/>
              </p:ext>
            </p:extLst>
          </p:nvPr>
        </p:nvGraphicFramePr>
        <p:xfrm>
          <a:off x="838200" y="4271264"/>
          <a:ext cx="9728241" cy="2118094"/>
        </p:xfrm>
        <a:graphic>
          <a:graphicData uri="http://schemas.openxmlformats.org/drawingml/2006/table">
            <a:tbl>
              <a:tblPr/>
              <a:tblGrid>
                <a:gridCol w="527910">
                  <a:extLst>
                    <a:ext uri="{9D8B030D-6E8A-4147-A177-3AD203B41FA5}">
                      <a16:colId xmlns:a16="http://schemas.microsoft.com/office/drawing/2014/main" val="3860216487"/>
                    </a:ext>
                  </a:extLst>
                </a:gridCol>
                <a:gridCol w="1017917">
                  <a:extLst>
                    <a:ext uri="{9D8B030D-6E8A-4147-A177-3AD203B41FA5}">
                      <a16:colId xmlns:a16="http://schemas.microsoft.com/office/drawing/2014/main" val="209047711"/>
                    </a:ext>
                  </a:extLst>
                </a:gridCol>
                <a:gridCol w="8182414">
                  <a:extLst>
                    <a:ext uri="{9D8B030D-6E8A-4147-A177-3AD203B41FA5}">
                      <a16:colId xmlns:a16="http://schemas.microsoft.com/office/drawing/2014/main" val="101279078"/>
                    </a:ext>
                  </a:extLst>
                </a:gridCol>
              </a:tblGrid>
              <a:tr h="1117577">
                <a:tc>
                  <a:txBody>
                    <a:bodyPr/>
                    <a:lstStyle/>
                    <a:p>
                      <a:pPr algn="just" fontAlgn="t"/>
                      <a:r>
                        <a:rPr lang="en-US" sz="1800" i="0" u="none" dirty="0">
                          <a:solidFill>
                            <a:schemeClr val="tx1"/>
                          </a:solidFill>
                          <a:effectLst/>
                          <a:latin typeface="Times New Roman" panose="02020603050405020304" pitchFamily="18" charset="0"/>
                          <a:cs typeface="Times New Roman" panose="02020603050405020304" pitchFamily="18" charset="0"/>
                        </a:rPr>
                        <a:t>1</a:t>
                      </a:r>
                    </a:p>
                  </a:txBody>
                  <a:tcPr marL="75023" marR="75023" marT="75023" marB="75023"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i="0" u="none" strike="noStrike" dirty="0">
                          <a:solidFill>
                            <a:schemeClr val="tx1"/>
                          </a:solidFill>
                          <a:effectLst/>
                          <a:latin typeface="Times New Roman" panose="02020603050405020304" pitchFamily="18" charset="0"/>
                          <a:cs typeface="Times New Roman" panose="02020603050405020304" pitchFamily="18" charset="0"/>
                        </a:rPr>
                        <a:t>Insertion</a:t>
                      </a:r>
                      <a:endParaRPr lang="en-US" sz="1800" i="0" u="none" dirty="0">
                        <a:solidFill>
                          <a:schemeClr val="tx1"/>
                        </a:solidFill>
                        <a:effectLst/>
                        <a:latin typeface="Times New Roman" panose="02020603050405020304" pitchFamily="18" charset="0"/>
                        <a:cs typeface="Times New Roman" panose="02020603050405020304" pitchFamily="18" charset="0"/>
                      </a:endParaRPr>
                    </a:p>
                  </a:txBody>
                  <a:tcPr marL="75023" marR="75023" marT="75023" marB="75023"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i="0" u="none" dirty="0">
                          <a:solidFill>
                            <a:schemeClr val="tx1"/>
                          </a:solidFill>
                          <a:effectLst/>
                          <a:latin typeface="Times New Roman" panose="02020603050405020304" pitchFamily="18" charset="0"/>
                          <a:cs typeface="Times New Roman" panose="02020603050405020304" pitchFamily="18" charset="0"/>
                        </a:rPr>
                        <a:t>Insertion in AVL tree is performed in the same way as it is performed in a binary search tree. However, it may lead to violation in the AVL tree property and therefore the tree may need balancing. The tree can be balanced by applying rotations.</a:t>
                      </a:r>
                    </a:p>
                  </a:txBody>
                  <a:tcPr marL="75023" marR="75023" marT="75023" marB="75023"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535548080"/>
                  </a:ext>
                </a:extLst>
              </a:tr>
              <a:tr h="1000517">
                <a:tc>
                  <a:txBody>
                    <a:bodyPr/>
                    <a:lstStyle/>
                    <a:p>
                      <a:pPr algn="just" fontAlgn="t"/>
                      <a:r>
                        <a:rPr lang="en-US" sz="1800" i="0" u="none">
                          <a:solidFill>
                            <a:schemeClr val="tx1"/>
                          </a:solidFill>
                          <a:effectLst/>
                          <a:latin typeface="Times New Roman" panose="02020603050405020304" pitchFamily="18" charset="0"/>
                          <a:cs typeface="Times New Roman" panose="02020603050405020304" pitchFamily="18" charset="0"/>
                        </a:rPr>
                        <a:t>2</a:t>
                      </a:r>
                    </a:p>
                  </a:txBody>
                  <a:tcPr marL="75023" marR="75023" marT="75023" marB="75023"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i="0" u="none" strike="noStrike" dirty="0">
                          <a:solidFill>
                            <a:schemeClr val="tx1"/>
                          </a:solidFill>
                          <a:effectLst/>
                          <a:latin typeface="Times New Roman" panose="02020603050405020304" pitchFamily="18" charset="0"/>
                          <a:cs typeface="Times New Roman" panose="02020603050405020304" pitchFamily="18" charset="0"/>
                        </a:rPr>
                        <a:t>Deletion</a:t>
                      </a:r>
                      <a:endParaRPr lang="en-US" sz="1800" i="0" u="none" dirty="0">
                        <a:solidFill>
                          <a:schemeClr val="tx1"/>
                        </a:solidFill>
                        <a:effectLst/>
                        <a:latin typeface="Times New Roman" panose="02020603050405020304" pitchFamily="18" charset="0"/>
                        <a:cs typeface="Times New Roman" panose="02020603050405020304" pitchFamily="18" charset="0"/>
                      </a:endParaRPr>
                    </a:p>
                  </a:txBody>
                  <a:tcPr marL="75023" marR="75023" marT="75023" marB="75023"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i="0" u="none" dirty="0">
                          <a:solidFill>
                            <a:schemeClr val="tx1"/>
                          </a:solidFill>
                          <a:effectLst/>
                          <a:latin typeface="Times New Roman" panose="02020603050405020304" pitchFamily="18" charset="0"/>
                          <a:cs typeface="Times New Roman" panose="02020603050405020304" pitchFamily="18" charset="0"/>
                        </a:rPr>
                        <a:t>Deletion can also be performed in the same way as it is performed in a binary search tree. Deletion may also disturb the balance of the tree therefore; various types of rotations are used to rebalance the tree.</a:t>
                      </a:r>
                    </a:p>
                  </a:txBody>
                  <a:tcPr marL="75023" marR="75023" marT="75023" marB="75023" anchor="ctr">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742641972"/>
                  </a:ext>
                </a:extLst>
              </a:tr>
            </a:tbl>
          </a:graphicData>
        </a:graphic>
      </p:graphicFrame>
    </p:spTree>
    <p:extLst>
      <p:ext uri="{BB962C8B-B14F-4D97-AF65-F5344CB8AC3E}">
        <p14:creationId xmlns:p14="http://schemas.microsoft.com/office/powerpoint/2010/main" val="2952530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4A010-38C0-6C96-C3EA-D8EE6865DBD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Time Complexity</a:t>
            </a:r>
          </a:p>
        </p:txBody>
      </p:sp>
      <p:pic>
        <p:nvPicPr>
          <p:cNvPr id="5" name="Content Placeholder 4">
            <a:extLst>
              <a:ext uri="{FF2B5EF4-FFF2-40B4-BE49-F238E27FC236}">
                <a16:creationId xmlns:a16="http://schemas.microsoft.com/office/drawing/2014/main" id="{2627524B-BF6D-EC10-CF6A-21CA5B946333}"/>
              </a:ext>
            </a:extLst>
          </p:cNvPr>
          <p:cNvPicPr>
            <a:picLocks noGrp="1" noChangeAspect="1"/>
          </p:cNvPicPr>
          <p:nvPr>
            <p:ph idx="1"/>
          </p:nvPr>
        </p:nvPicPr>
        <p:blipFill>
          <a:blip r:embed="rId2"/>
          <a:stretch>
            <a:fillRect/>
          </a:stretch>
        </p:blipFill>
        <p:spPr>
          <a:xfrm>
            <a:off x="138316" y="2325008"/>
            <a:ext cx="11915367" cy="2719936"/>
          </a:xfrm>
        </p:spPr>
      </p:pic>
    </p:spTree>
    <p:extLst>
      <p:ext uri="{BB962C8B-B14F-4D97-AF65-F5344CB8AC3E}">
        <p14:creationId xmlns:p14="http://schemas.microsoft.com/office/powerpoint/2010/main" val="986933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533B4C-F03A-5C97-D1B3-FF82387992F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Advantages vs Disadvantages</a:t>
            </a:r>
          </a:p>
        </p:txBody>
      </p:sp>
      <p:sp>
        <p:nvSpPr>
          <p:cNvPr id="5" name="Content Placeholder 4">
            <a:extLst>
              <a:ext uri="{FF2B5EF4-FFF2-40B4-BE49-F238E27FC236}">
                <a16:creationId xmlns:a16="http://schemas.microsoft.com/office/drawing/2014/main" id="{E7BF789F-E50A-704C-5215-A5E384F17E3D}"/>
              </a:ext>
            </a:extLst>
          </p:cNvPr>
          <p:cNvSpPr>
            <a:spLocks noGrp="1"/>
          </p:cNvSpPr>
          <p:nvPr>
            <p:ph sz="half" idx="1"/>
          </p:nvPr>
        </p:nvSpPr>
        <p:spPr/>
        <p:txBody>
          <a:bodyPr>
            <a:normAutofit/>
          </a:bodyPr>
          <a:lstStyle/>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AVL tree is a height-balanced tree and therefore, the height of the tree never grows more than N where N is the number of nodes in the tree</a:t>
            </a:r>
          </a:p>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AVL trees have efficient search time complexity</a:t>
            </a:r>
          </a:p>
          <a:p>
            <a:pPr marL="0" indent="0">
              <a:buNone/>
            </a:pPr>
            <a:endParaRPr lang="en-US"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34F7C37-7509-F6A5-3324-17D57610D99B}"/>
              </a:ext>
            </a:extLst>
          </p:cNvPr>
          <p:cNvSpPr>
            <a:spLocks noGrp="1"/>
          </p:cNvSpPr>
          <p:nvPr>
            <p:ph sz="half" idx="2"/>
          </p:nvPr>
        </p:nvSpPr>
        <p:spPr/>
        <p:txBody>
          <a:bodyPr>
            <a:normAutofit/>
          </a:bodyPr>
          <a:lstStyle/>
          <a:p>
            <a:pPr algn="l">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AVL trees are very difficult to implement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9424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1B2A3-A0BD-6969-39F3-B1D04C4566B7}"/>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Application of AVL Trees</a:t>
            </a:r>
          </a:p>
        </p:txBody>
      </p:sp>
      <p:sp>
        <p:nvSpPr>
          <p:cNvPr id="3" name="Content Placeholder 2">
            <a:extLst>
              <a:ext uri="{FF2B5EF4-FFF2-40B4-BE49-F238E27FC236}">
                <a16:creationId xmlns:a16="http://schemas.microsoft.com/office/drawing/2014/main" id="{5B1674C2-10D6-EB21-6DDA-F2811A7109EE}"/>
              </a:ext>
            </a:extLst>
          </p:cNvPr>
          <p:cNvSpPr>
            <a:spLocks noGrp="1"/>
          </p:cNvSpPr>
          <p:nvPr>
            <p:ph idx="1"/>
          </p:nvPr>
        </p:nvSpPr>
        <p:spPr/>
        <p:txBody>
          <a:bodyPr>
            <a:normAutofit/>
          </a:bodyPr>
          <a:lstStyle/>
          <a:p>
            <a:pPr algn="l">
              <a:buFont typeface="+mj-lt"/>
              <a:buAutoNum type="arabicPeriod"/>
            </a:pPr>
            <a:r>
              <a:rPr lang="en-US" b="0" i="0" dirty="0">
                <a:solidFill>
                  <a:srgbClr val="333333"/>
                </a:solidFill>
                <a:effectLst/>
                <a:latin typeface="Times New Roman" panose="02020603050405020304" pitchFamily="18" charset="0"/>
                <a:cs typeface="Times New Roman" panose="02020603050405020304" pitchFamily="18" charset="0"/>
              </a:rPr>
              <a:t>AVL tree is used when there are few operations of insertion and deletion are performed</a:t>
            </a:r>
          </a:p>
          <a:p>
            <a:pPr algn="l">
              <a:buFont typeface="+mj-lt"/>
              <a:buAutoNum type="arabicPeriod"/>
            </a:pPr>
            <a:r>
              <a:rPr lang="en-US" b="0" i="0" dirty="0">
                <a:solidFill>
                  <a:srgbClr val="333333"/>
                </a:solidFill>
                <a:effectLst/>
                <a:latin typeface="Times New Roman" panose="02020603050405020304" pitchFamily="18" charset="0"/>
                <a:cs typeface="Times New Roman" panose="02020603050405020304" pitchFamily="18" charset="0"/>
              </a:rPr>
              <a:t>It is widely used for sorting sets and dictionary data</a:t>
            </a:r>
          </a:p>
          <a:p>
            <a:pPr algn="l">
              <a:buFont typeface="+mj-lt"/>
              <a:buAutoNum type="arabicPeriod"/>
            </a:pPr>
            <a:r>
              <a:rPr lang="en-US" b="0" i="0" dirty="0">
                <a:solidFill>
                  <a:srgbClr val="333333"/>
                </a:solidFill>
                <a:effectLst/>
                <a:latin typeface="Times New Roman" panose="02020603050405020304" pitchFamily="18" charset="0"/>
                <a:cs typeface="Times New Roman" panose="02020603050405020304" pitchFamily="18" charset="0"/>
              </a:rPr>
              <a:t>AVL trees are beneficial in cases like a database where insertions and deletions are not that frequent, but you frequently check for entries.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5488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94AA3-0A0A-05A3-7241-0F7684FB001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Illustration of Insertion at AVL Tree</a:t>
            </a:r>
          </a:p>
        </p:txBody>
      </p:sp>
      <p:pic>
        <p:nvPicPr>
          <p:cNvPr id="6" name="Content Placeholder 5">
            <a:extLst>
              <a:ext uri="{FF2B5EF4-FFF2-40B4-BE49-F238E27FC236}">
                <a16:creationId xmlns:a16="http://schemas.microsoft.com/office/drawing/2014/main" id="{8A814896-8D34-6B18-4AF1-E1462B316550}"/>
              </a:ext>
            </a:extLst>
          </p:cNvPr>
          <p:cNvPicPr>
            <a:picLocks noGrp="1" noChangeAspect="1"/>
          </p:cNvPicPr>
          <p:nvPr>
            <p:ph idx="1"/>
          </p:nvPr>
        </p:nvPicPr>
        <p:blipFill rotWithShape="1">
          <a:blip r:embed="rId2"/>
          <a:srcRect l="1269" t="16550" r="1833" b="27422"/>
          <a:stretch/>
        </p:blipFill>
        <p:spPr>
          <a:xfrm>
            <a:off x="653140" y="2118047"/>
            <a:ext cx="11085529" cy="3778899"/>
          </a:xfrm>
          <a:prstGeom prst="rect">
            <a:avLst/>
          </a:prstGeom>
        </p:spPr>
      </p:pic>
    </p:spTree>
    <p:extLst>
      <p:ext uri="{BB962C8B-B14F-4D97-AF65-F5344CB8AC3E}">
        <p14:creationId xmlns:p14="http://schemas.microsoft.com/office/powerpoint/2010/main" val="877460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D9E35-3DC4-5E2F-675E-D4DB93E83585}"/>
              </a:ext>
            </a:extLst>
          </p:cNvPr>
          <p:cNvSpPr>
            <a:spLocks noGrp="1"/>
          </p:cNvSpPr>
          <p:nvPr>
            <p:ph type="title"/>
          </p:nvPr>
        </p:nvSpPr>
        <p:spPr/>
        <p:txBody>
          <a:bodyPr/>
          <a:lstStyle/>
          <a:p>
            <a:r>
              <a:rPr lang="en-US" altLang="en-US" b="1" dirty="0">
                <a:latin typeface="Times New Roman" panose="02020603050405020304" pitchFamily="18" charset="0"/>
                <a:cs typeface="Times New Roman" panose="02020603050405020304" pitchFamily="18" charset="0"/>
              </a:rPr>
              <a:t>AVL Tree</a:t>
            </a:r>
            <a:endParaRPr lang="en-US" dirty="0"/>
          </a:p>
        </p:txBody>
      </p:sp>
      <p:sp>
        <p:nvSpPr>
          <p:cNvPr id="3" name="Content Placeholder 2">
            <a:extLst>
              <a:ext uri="{FF2B5EF4-FFF2-40B4-BE49-F238E27FC236}">
                <a16:creationId xmlns:a16="http://schemas.microsoft.com/office/drawing/2014/main" id="{BAC7B50E-2A56-D979-3FED-44AC0C4B00F6}"/>
              </a:ext>
            </a:extLst>
          </p:cNvPr>
          <p:cNvSpPr>
            <a:spLocks noGrp="1"/>
          </p:cNvSpPr>
          <p:nvPr>
            <p:ph idx="1"/>
          </p:nvPr>
        </p:nvSpPr>
        <p:spPr/>
        <p:txBody>
          <a:bodyPr>
            <a:normAutofit/>
          </a:bodyPr>
          <a:lstStyle/>
          <a:p>
            <a:pPr marL="0" indent="0">
              <a:buNone/>
            </a:pPr>
            <a:r>
              <a:rPr lang="en-US" dirty="0">
                <a:latin typeface="Times New Roman" panose="02020603050405020304" pitchFamily="18" charset="0"/>
                <a:cs typeface="Times New Roman" panose="02020603050405020304" pitchFamily="18" charset="0"/>
              </a:rPr>
              <a:t>An AVL tree (named after inventors GM Adelson-</a:t>
            </a:r>
            <a:r>
              <a:rPr lang="en-US" dirty="0" err="1">
                <a:latin typeface="Times New Roman" panose="02020603050405020304" pitchFamily="18" charset="0"/>
                <a:cs typeface="Times New Roman" panose="02020603050405020304" pitchFamily="18" charset="0"/>
              </a:rPr>
              <a:t>Velsky</a:t>
            </a:r>
            <a:r>
              <a:rPr lang="en-US" dirty="0">
                <a:latin typeface="Times New Roman" panose="02020603050405020304" pitchFamily="18" charset="0"/>
                <a:cs typeface="Times New Roman" panose="02020603050405020304" pitchFamily="18" charset="0"/>
              </a:rPr>
              <a:t> and EM Landis-1962) is a self-balancing binary search tree (BST).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AVL Tree can be defined as height balanced binary search tree in which each node is associated with a balance factor which is calculated by subtracting the height of its right sub-tree from that of its left sub-tree.</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0" i="0" dirty="0">
                <a:solidFill>
                  <a:srgbClr val="333333"/>
                </a:solidFill>
                <a:effectLst/>
                <a:latin typeface="Times New Roman" panose="02020603050405020304" pitchFamily="18" charset="0"/>
                <a:cs typeface="Times New Roman" panose="02020603050405020304" pitchFamily="18" charset="0"/>
              </a:rPr>
              <a:t>Tree is said to be balanced if balance factor of each node is in between -1 to 1, otherwise, the tree will be unbalanced and need to be balanced.</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8422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94AA3-0A0A-05A3-7241-0F7684FB0010}"/>
              </a:ext>
            </a:extLst>
          </p:cNvPr>
          <p:cNvSpPr>
            <a:spLocks noGrp="1"/>
          </p:cNvSpPr>
          <p:nvPr>
            <p:ph type="title"/>
          </p:nvPr>
        </p:nvSpPr>
        <p:spPr>
          <a:xfrm>
            <a:off x="772885" y="264250"/>
            <a:ext cx="10515600" cy="1325563"/>
          </a:xfrm>
        </p:spPr>
        <p:txBody>
          <a:bodyPr/>
          <a:lstStyle/>
          <a:p>
            <a:r>
              <a:rPr lang="en-US" b="1" dirty="0">
                <a:latin typeface="Times New Roman" panose="02020603050405020304" pitchFamily="18" charset="0"/>
                <a:cs typeface="Times New Roman" panose="02020603050405020304" pitchFamily="18" charset="0"/>
              </a:rPr>
              <a:t>Illustration of Insertion at AVL Tree</a:t>
            </a:r>
          </a:p>
        </p:txBody>
      </p:sp>
      <p:pic>
        <p:nvPicPr>
          <p:cNvPr id="4" name="Content Placeholder 3">
            <a:extLst>
              <a:ext uri="{FF2B5EF4-FFF2-40B4-BE49-F238E27FC236}">
                <a16:creationId xmlns:a16="http://schemas.microsoft.com/office/drawing/2014/main" id="{4AC80A79-6D2E-84E0-03E3-F0A8EE557567}"/>
              </a:ext>
            </a:extLst>
          </p:cNvPr>
          <p:cNvPicPr>
            <a:picLocks noGrp="1" noChangeAspect="1"/>
          </p:cNvPicPr>
          <p:nvPr>
            <p:ph idx="1"/>
          </p:nvPr>
        </p:nvPicPr>
        <p:blipFill rotWithShape="1">
          <a:blip r:embed="rId2"/>
          <a:srcRect l="3242" r="14697"/>
          <a:stretch/>
        </p:blipFill>
        <p:spPr>
          <a:xfrm>
            <a:off x="2071396" y="1371593"/>
            <a:ext cx="8098971" cy="5454671"/>
          </a:xfrm>
          <a:prstGeom prst="rect">
            <a:avLst/>
          </a:prstGeom>
        </p:spPr>
      </p:pic>
    </p:spTree>
    <p:extLst>
      <p:ext uri="{BB962C8B-B14F-4D97-AF65-F5344CB8AC3E}">
        <p14:creationId xmlns:p14="http://schemas.microsoft.com/office/powerpoint/2010/main" val="4156095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94AA3-0A0A-05A3-7241-0F7684FB001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Illustration of Insertion at AVL Tree</a:t>
            </a:r>
          </a:p>
        </p:txBody>
      </p:sp>
      <p:pic>
        <p:nvPicPr>
          <p:cNvPr id="6" name="Content Placeholder 5">
            <a:extLst>
              <a:ext uri="{FF2B5EF4-FFF2-40B4-BE49-F238E27FC236}">
                <a16:creationId xmlns:a16="http://schemas.microsoft.com/office/drawing/2014/main" id="{8A981148-5C62-1D30-6F0C-3E70995BC373}"/>
              </a:ext>
            </a:extLst>
          </p:cNvPr>
          <p:cNvPicPr>
            <a:picLocks noGrp="1" noChangeAspect="1"/>
          </p:cNvPicPr>
          <p:nvPr>
            <p:ph idx="1"/>
          </p:nvPr>
        </p:nvPicPr>
        <p:blipFill rotWithShape="1">
          <a:blip r:embed="rId2"/>
          <a:srcRect l="4692" t="2106" r="4242" b="5114"/>
          <a:stretch/>
        </p:blipFill>
        <p:spPr>
          <a:xfrm>
            <a:off x="2668555" y="1380931"/>
            <a:ext cx="7053943" cy="5390000"/>
          </a:xfrm>
          <a:prstGeom prst="rect">
            <a:avLst/>
          </a:prstGeom>
        </p:spPr>
      </p:pic>
    </p:spTree>
    <p:extLst>
      <p:ext uri="{BB962C8B-B14F-4D97-AF65-F5344CB8AC3E}">
        <p14:creationId xmlns:p14="http://schemas.microsoft.com/office/powerpoint/2010/main" val="3742064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94AA3-0A0A-05A3-7241-0F7684FB001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Illustration of Insertion at AVL Tree</a:t>
            </a:r>
          </a:p>
        </p:txBody>
      </p:sp>
      <p:pic>
        <p:nvPicPr>
          <p:cNvPr id="5" name="Content Placeholder 4">
            <a:extLst>
              <a:ext uri="{FF2B5EF4-FFF2-40B4-BE49-F238E27FC236}">
                <a16:creationId xmlns:a16="http://schemas.microsoft.com/office/drawing/2014/main" id="{31FC7EDC-2CED-837A-6C7C-D11BE992E8D3}"/>
              </a:ext>
            </a:extLst>
          </p:cNvPr>
          <p:cNvPicPr>
            <a:picLocks noGrp="1" noChangeAspect="1"/>
          </p:cNvPicPr>
          <p:nvPr>
            <p:ph idx="1"/>
          </p:nvPr>
        </p:nvPicPr>
        <p:blipFill>
          <a:blip r:embed="rId2"/>
          <a:stretch>
            <a:fillRect/>
          </a:stretch>
        </p:blipFill>
        <p:spPr>
          <a:xfrm>
            <a:off x="2435983" y="1463315"/>
            <a:ext cx="6984062" cy="5238047"/>
          </a:xfrm>
          <a:prstGeom prst="rect">
            <a:avLst/>
          </a:prstGeom>
        </p:spPr>
      </p:pic>
    </p:spTree>
    <p:extLst>
      <p:ext uri="{BB962C8B-B14F-4D97-AF65-F5344CB8AC3E}">
        <p14:creationId xmlns:p14="http://schemas.microsoft.com/office/powerpoint/2010/main" val="2939032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94AA3-0A0A-05A3-7241-0F7684FB001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Illustration of Insertion at AVL Tree</a:t>
            </a:r>
          </a:p>
        </p:txBody>
      </p:sp>
      <p:pic>
        <p:nvPicPr>
          <p:cNvPr id="6" name="Content Placeholder 5">
            <a:extLst>
              <a:ext uri="{FF2B5EF4-FFF2-40B4-BE49-F238E27FC236}">
                <a16:creationId xmlns:a16="http://schemas.microsoft.com/office/drawing/2014/main" id="{6C564E98-FD4F-71CD-BD7B-3A78F886D80B}"/>
              </a:ext>
            </a:extLst>
          </p:cNvPr>
          <p:cNvPicPr>
            <a:picLocks noGrp="1" noChangeAspect="1"/>
          </p:cNvPicPr>
          <p:nvPr>
            <p:ph idx="1"/>
          </p:nvPr>
        </p:nvPicPr>
        <p:blipFill rotWithShape="1">
          <a:blip r:embed="rId2"/>
          <a:srcRect l="2470" t="2650" b="3578"/>
          <a:stretch/>
        </p:blipFill>
        <p:spPr>
          <a:xfrm>
            <a:off x="2432648" y="1492369"/>
            <a:ext cx="7056408" cy="5088342"/>
          </a:xfrm>
          <a:prstGeom prst="rect">
            <a:avLst/>
          </a:prstGeom>
        </p:spPr>
      </p:pic>
    </p:spTree>
    <p:extLst>
      <p:ext uri="{BB962C8B-B14F-4D97-AF65-F5344CB8AC3E}">
        <p14:creationId xmlns:p14="http://schemas.microsoft.com/office/powerpoint/2010/main" val="3643093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80C44-14AC-A40F-C48C-C561648A2FC0}"/>
              </a:ext>
            </a:extLst>
          </p:cNvPr>
          <p:cNvSpPr>
            <a:spLocks noGrp="1"/>
          </p:cNvSpPr>
          <p:nvPr>
            <p:ph type="title"/>
          </p:nvPr>
        </p:nvSpPr>
        <p:spPr>
          <a:xfrm>
            <a:off x="838200" y="210191"/>
            <a:ext cx="10515600" cy="1325563"/>
          </a:xfrm>
        </p:spPr>
        <p:txBody>
          <a:bodyPr/>
          <a:lstStyle/>
          <a:p>
            <a:r>
              <a:rPr lang="en-US" b="1" dirty="0">
                <a:latin typeface="Times New Roman" panose="02020603050405020304" pitchFamily="18" charset="0"/>
                <a:cs typeface="Times New Roman" panose="02020603050405020304" pitchFamily="18" charset="0"/>
              </a:rPr>
              <a:t>Illustration of Deletion at AVL Tree</a:t>
            </a:r>
            <a:endParaRPr lang="en-US" dirty="0"/>
          </a:p>
        </p:txBody>
      </p:sp>
      <p:pic>
        <p:nvPicPr>
          <p:cNvPr id="1026" name="Picture 2">
            <a:extLst>
              <a:ext uri="{FF2B5EF4-FFF2-40B4-BE49-F238E27FC236}">
                <a16:creationId xmlns:a16="http://schemas.microsoft.com/office/drawing/2014/main" id="{EB22A3DF-B2C3-443A-D392-0AC5D499DB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78982" y="1523252"/>
            <a:ext cx="6463162" cy="51245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68A666-8028-440E-8872-88DBB1F01EE0}"/>
              </a:ext>
            </a:extLst>
          </p:cNvPr>
          <p:cNvSpPr txBox="1"/>
          <p:nvPr/>
        </p:nvSpPr>
        <p:spPr>
          <a:xfrm>
            <a:off x="373091" y="4042086"/>
            <a:ext cx="6463161" cy="2585323"/>
          </a:xfrm>
          <a:prstGeom prst="rect">
            <a:avLst/>
          </a:prstGeom>
          <a:noFill/>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Deleting a leaf node (no children nodes): easy, just delete away....</a:t>
            </a:r>
          </a:p>
          <a:p>
            <a:pPr marL="342900" indent="-342900">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Deleting a </a:t>
            </a:r>
            <a:r>
              <a:rPr lang="en-US" b="1" i="0" dirty="0">
                <a:solidFill>
                  <a:srgbClr val="000000"/>
                </a:solidFill>
                <a:effectLst/>
                <a:latin typeface="Times New Roman" panose="02020603050405020304" pitchFamily="18" charset="0"/>
                <a:cs typeface="Times New Roman" panose="02020603050405020304" pitchFamily="18" charset="0"/>
              </a:rPr>
              <a:t>node</a:t>
            </a:r>
            <a:r>
              <a:rPr lang="en-US" b="0" i="0" dirty="0">
                <a:solidFill>
                  <a:srgbClr val="000000"/>
                </a:solidFill>
                <a:effectLst/>
                <a:latin typeface="Times New Roman" panose="02020603050405020304" pitchFamily="18" charset="0"/>
                <a:cs typeface="Times New Roman" panose="02020603050405020304" pitchFamily="18" charset="0"/>
              </a:rPr>
              <a:t> with </a:t>
            </a:r>
            <a:r>
              <a:rPr lang="en-US" b="1" i="1" dirty="0">
                <a:solidFill>
                  <a:srgbClr val="000000"/>
                </a:solidFill>
                <a:effectLst/>
                <a:latin typeface="Times New Roman" panose="02020603050405020304" pitchFamily="18" charset="0"/>
                <a:cs typeface="Times New Roman" panose="02020603050405020304" pitchFamily="18" charset="0"/>
              </a:rPr>
              <a:t>1 child node:</a:t>
            </a:r>
            <a:r>
              <a:rPr lang="en-US" b="0" i="0" dirty="0">
                <a:solidFill>
                  <a:srgbClr val="000000"/>
                </a:solidFill>
                <a:effectLst/>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rPr>
              <a:t>easy, connect its parent and child....</a:t>
            </a:r>
          </a:p>
          <a:p>
            <a:pPr marL="342900" indent="-342900">
              <a:buFont typeface="+mj-lt"/>
              <a:buAutoNum type="arabicPeriod"/>
            </a:pPr>
            <a:r>
              <a:rPr lang="en-US" b="0" i="0" dirty="0">
                <a:solidFill>
                  <a:srgbClr val="000000"/>
                </a:solidFill>
                <a:effectLst/>
                <a:latin typeface="Times New Roman" panose="02020603050405020304" pitchFamily="18" charset="0"/>
                <a:cs typeface="Times New Roman" panose="02020603050405020304" pitchFamily="18" charset="0"/>
              </a:rPr>
              <a:t>Deleting a </a:t>
            </a:r>
            <a:r>
              <a:rPr lang="en-US" b="1" i="0" dirty="0">
                <a:solidFill>
                  <a:srgbClr val="000000"/>
                </a:solidFill>
                <a:effectLst/>
                <a:latin typeface="Times New Roman" panose="02020603050405020304" pitchFamily="18" charset="0"/>
                <a:cs typeface="Times New Roman" panose="02020603050405020304" pitchFamily="18" charset="0"/>
              </a:rPr>
              <a:t>node</a:t>
            </a:r>
            <a:r>
              <a:rPr lang="en-US" b="0" i="0" dirty="0">
                <a:solidFill>
                  <a:srgbClr val="000000"/>
                </a:solidFill>
                <a:effectLst/>
                <a:latin typeface="Times New Roman" panose="02020603050405020304" pitchFamily="18" charset="0"/>
                <a:cs typeface="Times New Roman" panose="02020603050405020304" pitchFamily="18" charset="0"/>
              </a:rPr>
              <a:t> with </a:t>
            </a:r>
            <a:r>
              <a:rPr lang="en-US" b="1" i="1" dirty="0">
                <a:solidFill>
                  <a:srgbClr val="000000"/>
                </a:solidFill>
                <a:effectLst/>
                <a:latin typeface="Times New Roman" panose="02020603050405020304" pitchFamily="18" charset="0"/>
                <a:cs typeface="Times New Roman" panose="02020603050405020304" pitchFamily="18" charset="0"/>
              </a:rPr>
              <a:t>2 children nodes: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node's in-order successor of a node with 2 children is the left-most child of its right subtree</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node's in-order predecessor of a node with 2 children is the right-most child of its left subtree</a:t>
            </a:r>
          </a:p>
        </p:txBody>
      </p:sp>
    </p:spTree>
    <p:extLst>
      <p:ext uri="{BB962C8B-B14F-4D97-AF65-F5344CB8AC3E}">
        <p14:creationId xmlns:p14="http://schemas.microsoft.com/office/powerpoint/2010/main" val="2205825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6772B-2D60-D359-85AA-6E3B1D0E157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Deleting a leaf node (no children nodes): easy, just delete away....</a:t>
            </a:r>
            <a:endParaRPr lang="en-US" dirty="0"/>
          </a:p>
        </p:txBody>
      </p:sp>
      <p:pic>
        <p:nvPicPr>
          <p:cNvPr id="4" name="Content Placeholder 3">
            <a:extLst>
              <a:ext uri="{FF2B5EF4-FFF2-40B4-BE49-F238E27FC236}">
                <a16:creationId xmlns:a16="http://schemas.microsoft.com/office/drawing/2014/main" id="{AC27D3A6-51CE-87A7-9D51-38658E1470C9}"/>
              </a:ext>
            </a:extLst>
          </p:cNvPr>
          <p:cNvPicPr>
            <a:picLocks noGrp="1" noChangeAspect="1"/>
          </p:cNvPicPr>
          <p:nvPr>
            <p:ph idx="1"/>
          </p:nvPr>
        </p:nvPicPr>
        <p:blipFill>
          <a:blip r:embed="rId2"/>
          <a:stretch>
            <a:fillRect/>
          </a:stretch>
        </p:blipFill>
        <p:spPr>
          <a:xfrm>
            <a:off x="636378" y="2089194"/>
            <a:ext cx="4552950" cy="3609975"/>
          </a:xfrm>
          <a:prstGeom prst="rect">
            <a:avLst/>
          </a:prstGeom>
        </p:spPr>
      </p:pic>
      <p:pic>
        <p:nvPicPr>
          <p:cNvPr id="2050" name="Picture 2">
            <a:extLst>
              <a:ext uri="{FF2B5EF4-FFF2-40B4-BE49-F238E27FC236}">
                <a16:creationId xmlns:a16="http://schemas.microsoft.com/office/drawing/2014/main" id="{46AA1883-392A-D122-A408-138D376EF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5012" y="2127294"/>
            <a:ext cx="5114925" cy="35718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0D13FC-1AD5-3C00-7531-FBECD5DFE3AE}"/>
              </a:ext>
            </a:extLst>
          </p:cNvPr>
          <p:cNvSpPr txBox="1"/>
          <p:nvPr/>
        </p:nvSpPr>
        <p:spPr>
          <a:xfrm>
            <a:off x="1083334" y="5875292"/>
            <a:ext cx="10403277"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action position is a reference to the parent node from which a node has been physically removed</a:t>
            </a:r>
          </a:p>
          <a:p>
            <a:r>
              <a:rPr lang="en-US" dirty="0">
                <a:latin typeface="Times New Roman" panose="02020603050405020304" pitchFamily="18" charset="0"/>
                <a:cs typeface="Times New Roman" panose="02020603050405020304" pitchFamily="18" charset="0"/>
              </a:rPr>
              <a:t>The action position indicate the first node whose height has been affected (possibly changed) by the deletion</a:t>
            </a:r>
          </a:p>
          <a:p>
            <a:r>
              <a:rPr lang="en-US" dirty="0">
                <a:latin typeface="Times New Roman" panose="02020603050405020304" pitchFamily="18" charset="0"/>
                <a:cs typeface="Times New Roman" panose="02020603050405020304" pitchFamily="18" charset="0"/>
              </a:rPr>
              <a:t>(This will be important in the re-balancing phase to adjust the tree back to an AVL tree)</a:t>
            </a:r>
          </a:p>
        </p:txBody>
      </p:sp>
      <p:sp>
        <p:nvSpPr>
          <p:cNvPr id="8" name="TextBox 7">
            <a:extLst>
              <a:ext uri="{FF2B5EF4-FFF2-40B4-BE49-F238E27FC236}">
                <a16:creationId xmlns:a16="http://schemas.microsoft.com/office/drawing/2014/main" id="{F70BC49B-D1DD-E3E4-4C57-F09050AA3541}"/>
              </a:ext>
            </a:extLst>
          </p:cNvPr>
          <p:cNvSpPr txBox="1"/>
          <p:nvPr/>
        </p:nvSpPr>
        <p:spPr>
          <a:xfrm>
            <a:off x="585967" y="4178853"/>
            <a:ext cx="1352191"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Delete 62</a:t>
            </a:r>
          </a:p>
        </p:txBody>
      </p:sp>
    </p:spTree>
    <p:extLst>
      <p:ext uri="{BB962C8B-B14F-4D97-AF65-F5344CB8AC3E}">
        <p14:creationId xmlns:p14="http://schemas.microsoft.com/office/powerpoint/2010/main" val="3455243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6772B-2D60-D359-85AA-6E3B1D0E157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Deleting a node with 1 child node: easy, connect its parent and child...</a:t>
            </a:r>
            <a:endParaRPr lang="en-US" dirty="0"/>
          </a:p>
        </p:txBody>
      </p:sp>
      <p:pic>
        <p:nvPicPr>
          <p:cNvPr id="6" name="Content Placeholder 5">
            <a:extLst>
              <a:ext uri="{FF2B5EF4-FFF2-40B4-BE49-F238E27FC236}">
                <a16:creationId xmlns:a16="http://schemas.microsoft.com/office/drawing/2014/main" id="{8DE17DFD-B58E-9869-05B2-8E4F9F4CC026}"/>
              </a:ext>
            </a:extLst>
          </p:cNvPr>
          <p:cNvPicPr>
            <a:picLocks noGrp="1" noChangeAspect="1"/>
          </p:cNvPicPr>
          <p:nvPr>
            <p:ph idx="1"/>
          </p:nvPr>
        </p:nvPicPr>
        <p:blipFill>
          <a:blip r:embed="rId2"/>
          <a:stretch>
            <a:fillRect/>
          </a:stretch>
        </p:blipFill>
        <p:spPr>
          <a:xfrm>
            <a:off x="716695" y="1964985"/>
            <a:ext cx="5465061" cy="4333176"/>
          </a:xfrm>
          <a:prstGeom prst="rect">
            <a:avLst/>
          </a:prstGeom>
        </p:spPr>
      </p:pic>
      <p:sp>
        <p:nvSpPr>
          <p:cNvPr id="5" name="TextBox 4">
            <a:extLst>
              <a:ext uri="{FF2B5EF4-FFF2-40B4-BE49-F238E27FC236}">
                <a16:creationId xmlns:a16="http://schemas.microsoft.com/office/drawing/2014/main" id="{B50C0284-44DA-95A6-9631-5ABBDD61C1A4}"/>
              </a:ext>
            </a:extLst>
          </p:cNvPr>
          <p:cNvSpPr txBox="1"/>
          <p:nvPr/>
        </p:nvSpPr>
        <p:spPr>
          <a:xfrm>
            <a:off x="62541" y="3631962"/>
            <a:ext cx="1102025"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Delete 84</a:t>
            </a:r>
          </a:p>
        </p:txBody>
      </p:sp>
      <p:pic>
        <p:nvPicPr>
          <p:cNvPr id="7" name="Picture 6">
            <a:extLst>
              <a:ext uri="{FF2B5EF4-FFF2-40B4-BE49-F238E27FC236}">
                <a16:creationId xmlns:a16="http://schemas.microsoft.com/office/drawing/2014/main" id="{72E0C4C5-9DC3-1257-DEA8-508C940DC87C}"/>
              </a:ext>
            </a:extLst>
          </p:cNvPr>
          <p:cNvPicPr>
            <a:picLocks noChangeAspect="1"/>
          </p:cNvPicPr>
          <p:nvPr/>
        </p:nvPicPr>
        <p:blipFill rotWithShape="1">
          <a:blip r:embed="rId3"/>
          <a:srcRect l="2659" t="2578"/>
          <a:stretch/>
        </p:blipFill>
        <p:spPr>
          <a:xfrm>
            <a:off x="5999582" y="1964986"/>
            <a:ext cx="6129877" cy="3928556"/>
          </a:xfrm>
          <a:prstGeom prst="rect">
            <a:avLst/>
          </a:prstGeom>
        </p:spPr>
      </p:pic>
    </p:spTree>
    <p:extLst>
      <p:ext uri="{BB962C8B-B14F-4D97-AF65-F5344CB8AC3E}">
        <p14:creationId xmlns:p14="http://schemas.microsoft.com/office/powerpoint/2010/main" val="2448681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6772B-2D60-D359-85AA-6E3B1D0E157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Deleting a node with 2 children nodes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CD9F849-D169-70AC-4A81-98BF923D38D7}"/>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Replace the (to-delete) node with its in-order predecessor or in-order successor</a:t>
            </a:r>
          </a:p>
          <a:p>
            <a:pPr lvl="1"/>
            <a:r>
              <a:rPr lang="en-US" dirty="0">
                <a:latin typeface="Times New Roman" panose="02020603050405020304" pitchFamily="18" charset="0"/>
                <a:cs typeface="Times New Roman" panose="02020603050405020304" pitchFamily="18" charset="0"/>
              </a:rPr>
              <a:t>A node's in-order successor of a node with 2 children is the left-most child of its right subtree</a:t>
            </a:r>
          </a:p>
          <a:p>
            <a:pPr lvl="1"/>
            <a:r>
              <a:rPr lang="en-US" dirty="0">
                <a:latin typeface="Times New Roman" panose="02020603050405020304" pitchFamily="18" charset="0"/>
                <a:cs typeface="Times New Roman" panose="02020603050405020304" pitchFamily="18" charset="0"/>
              </a:rPr>
              <a:t>A node's in-order predecessor of a node with 2 children is the right-most child of its left subtree</a:t>
            </a:r>
          </a:p>
        </p:txBody>
      </p:sp>
    </p:spTree>
    <p:extLst>
      <p:ext uri="{BB962C8B-B14F-4D97-AF65-F5344CB8AC3E}">
        <p14:creationId xmlns:p14="http://schemas.microsoft.com/office/powerpoint/2010/main" val="57231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6772B-2D60-D359-85AA-6E3B1D0E157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deleting using the to-delete node with its in-order successor</a:t>
            </a:r>
            <a:endParaRPr lang="en-US" dirty="0"/>
          </a:p>
        </p:txBody>
      </p:sp>
      <p:pic>
        <p:nvPicPr>
          <p:cNvPr id="4" name="Content Placeholder 3">
            <a:extLst>
              <a:ext uri="{FF2B5EF4-FFF2-40B4-BE49-F238E27FC236}">
                <a16:creationId xmlns:a16="http://schemas.microsoft.com/office/drawing/2014/main" id="{F2C94545-D3BD-0B3E-1E4F-5D51FC473CB0}"/>
              </a:ext>
            </a:extLst>
          </p:cNvPr>
          <p:cNvPicPr>
            <a:picLocks noGrp="1" noChangeAspect="1"/>
          </p:cNvPicPr>
          <p:nvPr>
            <p:ph idx="1"/>
          </p:nvPr>
        </p:nvPicPr>
        <p:blipFill>
          <a:blip r:embed="rId2"/>
          <a:stretch>
            <a:fillRect/>
          </a:stretch>
        </p:blipFill>
        <p:spPr>
          <a:xfrm>
            <a:off x="838200" y="2144548"/>
            <a:ext cx="4552950" cy="3609975"/>
          </a:xfrm>
          <a:prstGeom prst="rect">
            <a:avLst/>
          </a:prstGeom>
        </p:spPr>
      </p:pic>
      <p:sp>
        <p:nvSpPr>
          <p:cNvPr id="6" name="TextBox 5">
            <a:extLst>
              <a:ext uri="{FF2B5EF4-FFF2-40B4-BE49-F238E27FC236}">
                <a16:creationId xmlns:a16="http://schemas.microsoft.com/office/drawing/2014/main" id="{4EFC764D-A683-01D3-79AD-9CC8767298A9}"/>
              </a:ext>
            </a:extLst>
          </p:cNvPr>
          <p:cNvSpPr txBox="1"/>
          <p:nvPr/>
        </p:nvSpPr>
        <p:spPr>
          <a:xfrm>
            <a:off x="213863" y="3684281"/>
            <a:ext cx="1248674"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Delete 78</a:t>
            </a:r>
          </a:p>
        </p:txBody>
      </p:sp>
      <p:pic>
        <p:nvPicPr>
          <p:cNvPr id="7" name="Picture 6">
            <a:extLst>
              <a:ext uri="{FF2B5EF4-FFF2-40B4-BE49-F238E27FC236}">
                <a16:creationId xmlns:a16="http://schemas.microsoft.com/office/drawing/2014/main" id="{D904F37B-7C4E-9F67-2F4F-0C323153867B}"/>
              </a:ext>
            </a:extLst>
          </p:cNvPr>
          <p:cNvPicPr>
            <a:picLocks noChangeAspect="1"/>
          </p:cNvPicPr>
          <p:nvPr/>
        </p:nvPicPr>
        <p:blipFill>
          <a:blip r:embed="rId3"/>
          <a:stretch>
            <a:fillRect/>
          </a:stretch>
        </p:blipFill>
        <p:spPr>
          <a:xfrm>
            <a:off x="6218657" y="2144548"/>
            <a:ext cx="4874913" cy="4100598"/>
          </a:xfrm>
          <a:prstGeom prst="rect">
            <a:avLst/>
          </a:prstGeom>
        </p:spPr>
      </p:pic>
    </p:spTree>
    <p:extLst>
      <p:ext uri="{BB962C8B-B14F-4D97-AF65-F5344CB8AC3E}">
        <p14:creationId xmlns:p14="http://schemas.microsoft.com/office/powerpoint/2010/main" val="524898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6772B-2D60-D359-85AA-6E3B1D0E157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deleting using the to-delete node with its in-order successor</a:t>
            </a:r>
            <a:endParaRPr lang="en-US" dirty="0"/>
          </a:p>
        </p:txBody>
      </p:sp>
      <p:pic>
        <p:nvPicPr>
          <p:cNvPr id="8" name="Picture 7">
            <a:extLst>
              <a:ext uri="{FF2B5EF4-FFF2-40B4-BE49-F238E27FC236}">
                <a16:creationId xmlns:a16="http://schemas.microsoft.com/office/drawing/2014/main" id="{2421A79F-EB92-D5FE-E512-7932717C035C}"/>
              </a:ext>
            </a:extLst>
          </p:cNvPr>
          <p:cNvPicPr>
            <a:picLocks noChangeAspect="1"/>
          </p:cNvPicPr>
          <p:nvPr/>
        </p:nvPicPr>
        <p:blipFill>
          <a:blip r:embed="rId2"/>
          <a:stretch>
            <a:fillRect/>
          </a:stretch>
        </p:blipFill>
        <p:spPr>
          <a:xfrm>
            <a:off x="525222" y="2149325"/>
            <a:ext cx="4918046" cy="4191892"/>
          </a:xfrm>
          <a:prstGeom prst="rect">
            <a:avLst/>
          </a:prstGeom>
        </p:spPr>
      </p:pic>
      <p:pic>
        <p:nvPicPr>
          <p:cNvPr id="9" name="Picture 8">
            <a:extLst>
              <a:ext uri="{FF2B5EF4-FFF2-40B4-BE49-F238E27FC236}">
                <a16:creationId xmlns:a16="http://schemas.microsoft.com/office/drawing/2014/main" id="{408CEE8C-E74D-3CF7-FDBB-4B401989407A}"/>
              </a:ext>
            </a:extLst>
          </p:cNvPr>
          <p:cNvPicPr>
            <a:picLocks noChangeAspect="1"/>
          </p:cNvPicPr>
          <p:nvPr/>
        </p:nvPicPr>
        <p:blipFill>
          <a:blip r:embed="rId3"/>
          <a:stretch>
            <a:fillRect/>
          </a:stretch>
        </p:blipFill>
        <p:spPr>
          <a:xfrm>
            <a:off x="5843227" y="2025410"/>
            <a:ext cx="6181725" cy="4152900"/>
          </a:xfrm>
          <a:prstGeom prst="rect">
            <a:avLst/>
          </a:prstGeom>
        </p:spPr>
      </p:pic>
    </p:spTree>
    <p:extLst>
      <p:ext uri="{BB962C8B-B14F-4D97-AF65-F5344CB8AC3E}">
        <p14:creationId xmlns:p14="http://schemas.microsoft.com/office/powerpoint/2010/main" val="1564809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4F857-D266-4A49-967D-75C95BA82C13}"/>
              </a:ext>
            </a:extLst>
          </p:cNvPr>
          <p:cNvSpPr>
            <a:spLocks noGrp="1"/>
          </p:cNvSpPr>
          <p:nvPr>
            <p:ph type="title"/>
          </p:nvPr>
        </p:nvSpPr>
        <p:spPr/>
        <p:txBody>
          <a:bodyPr/>
          <a:lstStyle/>
          <a:p>
            <a:r>
              <a:rPr lang="en-US" b="1" i="0" dirty="0">
                <a:effectLst/>
                <a:latin typeface="Times New Roman" panose="02020603050405020304" pitchFamily="18" charset="0"/>
                <a:cs typeface="Times New Roman" panose="02020603050405020304" pitchFamily="18" charset="0"/>
              </a:rPr>
              <a:t>Balance Factor</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589C8F1-ED09-165A-5615-3F54105953F5}"/>
              </a:ext>
            </a:extLst>
          </p:cNvPr>
          <p:cNvSpPr>
            <a:spLocks noGrp="1"/>
          </p:cNvSpPr>
          <p:nvPr>
            <p:ph idx="1"/>
          </p:nvPr>
        </p:nvSpPr>
        <p:spPr/>
        <p:txBody>
          <a:bodyPr>
            <a:normAutofit fontScale="92500" lnSpcReduction="10000"/>
          </a:bodyPr>
          <a:lstStyle/>
          <a:p>
            <a:pPr algn="just"/>
            <a:r>
              <a:rPr lang="en-US" b="0" i="0" dirty="0">
                <a:solidFill>
                  <a:srgbClr val="333333"/>
                </a:solidFill>
                <a:effectLst/>
                <a:latin typeface="Times New Roman" panose="02020603050405020304" pitchFamily="18" charset="0"/>
                <a:cs typeface="Times New Roman" panose="02020603050405020304" pitchFamily="18" charset="0"/>
              </a:rPr>
              <a:t>If balance factor of any node is 1, it means that the left sub-tree is one level higher than the right sub-tree.</a:t>
            </a:r>
          </a:p>
          <a:p>
            <a:pPr algn="just"/>
            <a:r>
              <a:rPr lang="en-US" b="0" i="0" dirty="0">
                <a:solidFill>
                  <a:srgbClr val="333333"/>
                </a:solidFill>
                <a:effectLst/>
                <a:latin typeface="Times New Roman" panose="02020603050405020304" pitchFamily="18" charset="0"/>
                <a:cs typeface="Times New Roman" panose="02020603050405020304" pitchFamily="18" charset="0"/>
              </a:rPr>
              <a:t>If balance factor of any node is 0, it means that the left sub-tree and right sub-tree contain equal height.</a:t>
            </a:r>
          </a:p>
          <a:p>
            <a:pPr algn="just"/>
            <a:r>
              <a:rPr lang="en-US" b="0" i="0" dirty="0">
                <a:solidFill>
                  <a:srgbClr val="333333"/>
                </a:solidFill>
                <a:effectLst/>
                <a:latin typeface="Times New Roman" panose="02020603050405020304" pitchFamily="18" charset="0"/>
                <a:cs typeface="Times New Roman" panose="02020603050405020304" pitchFamily="18" charset="0"/>
              </a:rPr>
              <a:t>If balance factor of any node is -1, it means that the left sub-tree is one level lower than the right sub-tree.</a:t>
            </a:r>
          </a:p>
          <a:p>
            <a:pPr algn="just"/>
            <a:r>
              <a:rPr lang="en-US" b="0" i="0" dirty="0">
                <a:solidFill>
                  <a:srgbClr val="333333"/>
                </a:solidFill>
                <a:effectLst/>
                <a:latin typeface="Times New Roman" panose="02020603050405020304" pitchFamily="18" charset="0"/>
                <a:cs typeface="Times New Roman" panose="02020603050405020304" pitchFamily="18" charset="0"/>
              </a:rPr>
              <a:t>An AVL tree is given in the next slide. We can see that, balance factor associated with each node is in between -1 and +1. therefore, it is an example of AVL tree.</a:t>
            </a:r>
          </a:p>
          <a:p>
            <a:pPr algn="just"/>
            <a:endParaRPr lang="en-US" b="0" i="0" dirty="0">
              <a:solidFill>
                <a:srgbClr val="333333"/>
              </a:solidFill>
              <a:effectLst/>
              <a:latin typeface="Times New Roman" panose="02020603050405020304" pitchFamily="18" charset="0"/>
              <a:cs typeface="Times New Roman" panose="02020603050405020304" pitchFamily="18" charset="0"/>
            </a:endParaRPr>
          </a:p>
          <a:p>
            <a:pPr marL="0" indent="0" algn="ctr">
              <a:buNone/>
            </a:pPr>
            <a:r>
              <a:rPr lang="en-US" b="0" i="0" dirty="0">
                <a:effectLst/>
                <a:latin typeface="Times New Roman" panose="02020603050405020304" pitchFamily="18" charset="0"/>
                <a:cs typeface="Times New Roman" panose="02020603050405020304" pitchFamily="18" charset="0"/>
              </a:rPr>
              <a:t>Balance Factor (k) = height (left(k)) - height (right(k))</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326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6772B-2D60-D359-85AA-6E3B1D0E157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Illustration of Deletion at AVL Tree</a:t>
            </a:r>
            <a:endParaRPr lang="en-US" dirty="0"/>
          </a:p>
        </p:txBody>
      </p:sp>
      <p:sp>
        <p:nvSpPr>
          <p:cNvPr id="3" name="Content Placeholder 2">
            <a:extLst>
              <a:ext uri="{FF2B5EF4-FFF2-40B4-BE49-F238E27FC236}">
                <a16:creationId xmlns:a16="http://schemas.microsoft.com/office/drawing/2014/main" id="{3CD9F849-D169-70AC-4A81-98BF923D38D7}"/>
              </a:ext>
            </a:extLst>
          </p:cNvPr>
          <p:cNvSpPr>
            <a:spLocks noGrp="1"/>
          </p:cNvSpPr>
          <p:nvPr>
            <p:ph idx="1"/>
          </p:nvPr>
        </p:nvSpPr>
        <p:spPr/>
        <p:txBody>
          <a:bodyPr/>
          <a:lstStyle/>
          <a:p>
            <a:pPr marL="0" indent="0">
              <a:buNone/>
            </a:pPr>
            <a:r>
              <a:rPr lang="en-US" b="1" dirty="0">
                <a:latin typeface="Times New Roman" panose="02020603050405020304" pitchFamily="18" charset="0"/>
                <a:cs typeface="Times New Roman" panose="02020603050405020304" pitchFamily="18" charset="0"/>
              </a:rPr>
              <a:t>8 , 7 , 11 , 14 , 17</a:t>
            </a:r>
          </a:p>
        </p:txBody>
      </p:sp>
      <p:sp>
        <p:nvSpPr>
          <p:cNvPr id="4" name="Oval 3">
            <a:extLst>
              <a:ext uri="{FF2B5EF4-FFF2-40B4-BE49-F238E27FC236}">
                <a16:creationId xmlns:a16="http://schemas.microsoft.com/office/drawing/2014/main" id="{9CE9832A-42E9-7D94-3688-828F4639769C}"/>
              </a:ext>
            </a:extLst>
          </p:cNvPr>
          <p:cNvSpPr/>
          <p:nvPr/>
        </p:nvSpPr>
        <p:spPr>
          <a:xfrm>
            <a:off x="7798279" y="1568499"/>
            <a:ext cx="741872" cy="646981"/>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b="1" dirty="0"/>
              <a:t>14</a:t>
            </a:r>
          </a:p>
        </p:txBody>
      </p:sp>
      <p:sp>
        <p:nvSpPr>
          <p:cNvPr id="5" name="Oval 4">
            <a:extLst>
              <a:ext uri="{FF2B5EF4-FFF2-40B4-BE49-F238E27FC236}">
                <a16:creationId xmlns:a16="http://schemas.microsoft.com/office/drawing/2014/main" id="{63304394-4D09-7219-673A-D6F15082F395}"/>
              </a:ext>
            </a:extLst>
          </p:cNvPr>
          <p:cNvSpPr/>
          <p:nvPr/>
        </p:nvSpPr>
        <p:spPr>
          <a:xfrm>
            <a:off x="9526617" y="2475569"/>
            <a:ext cx="741872" cy="646981"/>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b="1" dirty="0"/>
              <a:t>19</a:t>
            </a:r>
          </a:p>
        </p:txBody>
      </p:sp>
      <p:sp>
        <p:nvSpPr>
          <p:cNvPr id="6" name="Oval 5">
            <a:extLst>
              <a:ext uri="{FF2B5EF4-FFF2-40B4-BE49-F238E27FC236}">
                <a16:creationId xmlns:a16="http://schemas.microsoft.com/office/drawing/2014/main" id="{CF736042-ED23-900D-D2B1-EE66312FA14C}"/>
              </a:ext>
            </a:extLst>
          </p:cNvPr>
          <p:cNvSpPr/>
          <p:nvPr/>
        </p:nvSpPr>
        <p:spPr>
          <a:xfrm>
            <a:off x="6309049" y="2471753"/>
            <a:ext cx="741872" cy="646981"/>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b="1" dirty="0"/>
              <a:t>11</a:t>
            </a:r>
          </a:p>
        </p:txBody>
      </p:sp>
      <p:sp>
        <p:nvSpPr>
          <p:cNvPr id="7" name="Oval 6">
            <a:extLst>
              <a:ext uri="{FF2B5EF4-FFF2-40B4-BE49-F238E27FC236}">
                <a16:creationId xmlns:a16="http://schemas.microsoft.com/office/drawing/2014/main" id="{8F2F1944-6A4D-F186-7154-05144CFA28F9}"/>
              </a:ext>
            </a:extLst>
          </p:cNvPr>
          <p:cNvSpPr/>
          <p:nvPr/>
        </p:nvSpPr>
        <p:spPr>
          <a:xfrm>
            <a:off x="6920446" y="3541560"/>
            <a:ext cx="741872" cy="646981"/>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b="1" dirty="0"/>
              <a:t>12</a:t>
            </a:r>
          </a:p>
        </p:txBody>
      </p:sp>
      <p:sp>
        <p:nvSpPr>
          <p:cNvPr id="8" name="Oval 7">
            <a:extLst>
              <a:ext uri="{FF2B5EF4-FFF2-40B4-BE49-F238E27FC236}">
                <a16:creationId xmlns:a16="http://schemas.microsoft.com/office/drawing/2014/main" id="{889F4BFC-F6D3-790A-4B3A-C53A7CA2CCBE}"/>
              </a:ext>
            </a:extLst>
          </p:cNvPr>
          <p:cNvSpPr/>
          <p:nvPr/>
        </p:nvSpPr>
        <p:spPr>
          <a:xfrm>
            <a:off x="5862991" y="3548518"/>
            <a:ext cx="741872" cy="646981"/>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b="1" dirty="0"/>
              <a:t>7</a:t>
            </a:r>
          </a:p>
        </p:txBody>
      </p:sp>
      <p:sp>
        <p:nvSpPr>
          <p:cNvPr id="9" name="Oval 8">
            <a:extLst>
              <a:ext uri="{FF2B5EF4-FFF2-40B4-BE49-F238E27FC236}">
                <a16:creationId xmlns:a16="http://schemas.microsoft.com/office/drawing/2014/main" id="{093DA104-DC54-4B69-E7D7-BBC88067D764}"/>
              </a:ext>
            </a:extLst>
          </p:cNvPr>
          <p:cNvSpPr/>
          <p:nvPr/>
        </p:nvSpPr>
        <p:spPr>
          <a:xfrm>
            <a:off x="10462044" y="3561183"/>
            <a:ext cx="741872" cy="646981"/>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b="1" dirty="0"/>
              <a:t>53</a:t>
            </a:r>
          </a:p>
        </p:txBody>
      </p:sp>
      <p:sp>
        <p:nvSpPr>
          <p:cNvPr id="10" name="Oval 9">
            <a:extLst>
              <a:ext uri="{FF2B5EF4-FFF2-40B4-BE49-F238E27FC236}">
                <a16:creationId xmlns:a16="http://schemas.microsoft.com/office/drawing/2014/main" id="{121AD2E5-A52F-F4C3-8DC5-71786D77CBC1}"/>
              </a:ext>
            </a:extLst>
          </p:cNvPr>
          <p:cNvSpPr/>
          <p:nvPr/>
        </p:nvSpPr>
        <p:spPr>
          <a:xfrm>
            <a:off x="9199353" y="3548518"/>
            <a:ext cx="741872" cy="646981"/>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b="1" dirty="0"/>
              <a:t>17</a:t>
            </a:r>
          </a:p>
        </p:txBody>
      </p:sp>
      <p:sp>
        <p:nvSpPr>
          <p:cNvPr id="11" name="Oval 10">
            <a:extLst>
              <a:ext uri="{FF2B5EF4-FFF2-40B4-BE49-F238E27FC236}">
                <a16:creationId xmlns:a16="http://schemas.microsoft.com/office/drawing/2014/main" id="{7C3EC5D2-3913-E0EC-958C-B1E338205500}"/>
              </a:ext>
            </a:extLst>
          </p:cNvPr>
          <p:cNvSpPr/>
          <p:nvPr/>
        </p:nvSpPr>
        <p:spPr>
          <a:xfrm>
            <a:off x="6312918" y="4636948"/>
            <a:ext cx="741872" cy="646981"/>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b="1" dirty="0"/>
              <a:t>8</a:t>
            </a:r>
          </a:p>
        </p:txBody>
      </p:sp>
      <p:sp>
        <p:nvSpPr>
          <p:cNvPr id="12" name="Oval 11">
            <a:extLst>
              <a:ext uri="{FF2B5EF4-FFF2-40B4-BE49-F238E27FC236}">
                <a16:creationId xmlns:a16="http://schemas.microsoft.com/office/drawing/2014/main" id="{3433610F-AE18-2C78-AD15-5A0844F02AFA}"/>
              </a:ext>
            </a:extLst>
          </p:cNvPr>
          <p:cNvSpPr/>
          <p:nvPr/>
        </p:nvSpPr>
        <p:spPr>
          <a:xfrm>
            <a:off x="5251869" y="4666899"/>
            <a:ext cx="741872" cy="646981"/>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b="1" dirty="0"/>
              <a:t>4</a:t>
            </a:r>
          </a:p>
        </p:txBody>
      </p:sp>
      <p:sp>
        <p:nvSpPr>
          <p:cNvPr id="13" name="Oval 12">
            <a:extLst>
              <a:ext uri="{FF2B5EF4-FFF2-40B4-BE49-F238E27FC236}">
                <a16:creationId xmlns:a16="http://schemas.microsoft.com/office/drawing/2014/main" id="{C0DE2418-BB59-C0F0-DFD9-7D30019F9421}"/>
              </a:ext>
            </a:extLst>
          </p:cNvPr>
          <p:cNvSpPr/>
          <p:nvPr/>
        </p:nvSpPr>
        <p:spPr>
          <a:xfrm>
            <a:off x="8962845" y="4583666"/>
            <a:ext cx="741872" cy="646981"/>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b="1" dirty="0"/>
              <a:t>16</a:t>
            </a:r>
          </a:p>
        </p:txBody>
      </p:sp>
      <p:sp>
        <p:nvSpPr>
          <p:cNvPr id="14" name="Oval 13">
            <a:extLst>
              <a:ext uri="{FF2B5EF4-FFF2-40B4-BE49-F238E27FC236}">
                <a16:creationId xmlns:a16="http://schemas.microsoft.com/office/drawing/2014/main" id="{8ECAFDD5-CD7A-1F60-AA02-17F78B9D457F}"/>
              </a:ext>
            </a:extLst>
          </p:cNvPr>
          <p:cNvSpPr/>
          <p:nvPr/>
        </p:nvSpPr>
        <p:spPr>
          <a:xfrm>
            <a:off x="7372170" y="4625283"/>
            <a:ext cx="741872" cy="646981"/>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b="1" dirty="0"/>
              <a:t>13</a:t>
            </a:r>
          </a:p>
        </p:txBody>
      </p:sp>
      <p:sp>
        <p:nvSpPr>
          <p:cNvPr id="15" name="Oval 14">
            <a:extLst>
              <a:ext uri="{FF2B5EF4-FFF2-40B4-BE49-F238E27FC236}">
                <a16:creationId xmlns:a16="http://schemas.microsoft.com/office/drawing/2014/main" id="{5653773F-F26A-CDB0-ED56-7CB8600E0466}"/>
              </a:ext>
            </a:extLst>
          </p:cNvPr>
          <p:cNvSpPr/>
          <p:nvPr/>
        </p:nvSpPr>
        <p:spPr>
          <a:xfrm>
            <a:off x="11081349" y="4518265"/>
            <a:ext cx="741872" cy="646981"/>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b="1" dirty="0"/>
              <a:t>60</a:t>
            </a:r>
          </a:p>
        </p:txBody>
      </p:sp>
      <p:sp>
        <p:nvSpPr>
          <p:cNvPr id="16" name="Oval 15">
            <a:extLst>
              <a:ext uri="{FF2B5EF4-FFF2-40B4-BE49-F238E27FC236}">
                <a16:creationId xmlns:a16="http://schemas.microsoft.com/office/drawing/2014/main" id="{13EFBC9E-D72C-285C-D81F-C996DE4D8415}"/>
              </a:ext>
            </a:extLst>
          </p:cNvPr>
          <p:cNvSpPr/>
          <p:nvPr/>
        </p:nvSpPr>
        <p:spPr>
          <a:xfrm>
            <a:off x="10023894" y="4518266"/>
            <a:ext cx="741872" cy="646981"/>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b="1" dirty="0"/>
              <a:t>20</a:t>
            </a:r>
          </a:p>
        </p:txBody>
      </p:sp>
      <p:cxnSp>
        <p:nvCxnSpPr>
          <p:cNvPr id="18" name="Straight Connector 17">
            <a:extLst>
              <a:ext uri="{FF2B5EF4-FFF2-40B4-BE49-F238E27FC236}">
                <a16:creationId xmlns:a16="http://schemas.microsoft.com/office/drawing/2014/main" id="{0899483E-AD96-3A72-0772-460FCB87FE11}"/>
              </a:ext>
            </a:extLst>
          </p:cNvPr>
          <p:cNvCxnSpPr>
            <a:cxnSpLocks/>
            <a:stCxn id="4" idx="3"/>
            <a:endCxn id="6" idx="0"/>
          </p:cNvCxnSpPr>
          <p:nvPr/>
        </p:nvCxnSpPr>
        <p:spPr>
          <a:xfrm flipH="1">
            <a:off x="6679985" y="2120732"/>
            <a:ext cx="1226939" cy="351021"/>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78E164AA-523C-C5C1-81EA-6C5BCBDE940E}"/>
              </a:ext>
            </a:extLst>
          </p:cNvPr>
          <p:cNvCxnSpPr>
            <a:stCxn id="4" idx="5"/>
            <a:endCxn id="5" idx="0"/>
          </p:cNvCxnSpPr>
          <p:nvPr/>
        </p:nvCxnSpPr>
        <p:spPr>
          <a:xfrm>
            <a:off x="8431506" y="2120732"/>
            <a:ext cx="1466047" cy="354837"/>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9BA4BF0-1466-709C-E5CC-F67B97C21ADE}"/>
              </a:ext>
            </a:extLst>
          </p:cNvPr>
          <p:cNvCxnSpPr>
            <a:cxnSpLocks/>
            <a:stCxn id="6" idx="4"/>
            <a:endCxn id="8" idx="0"/>
          </p:cNvCxnSpPr>
          <p:nvPr/>
        </p:nvCxnSpPr>
        <p:spPr>
          <a:xfrm flipH="1">
            <a:off x="6233927" y="3118734"/>
            <a:ext cx="446058" cy="429784"/>
          </a:xfrm>
          <a:prstGeom prst="line">
            <a:avLst/>
          </a:prstGeom>
          <a:ln w="381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8040CD6-013E-15E8-5F79-6FC03FDDA736}"/>
              </a:ext>
            </a:extLst>
          </p:cNvPr>
          <p:cNvCxnSpPr>
            <a:stCxn id="6" idx="4"/>
            <a:endCxn id="7" idx="0"/>
          </p:cNvCxnSpPr>
          <p:nvPr/>
        </p:nvCxnSpPr>
        <p:spPr>
          <a:xfrm>
            <a:off x="6679985" y="3118734"/>
            <a:ext cx="611397" cy="422826"/>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3FE2645-D42D-6FA0-76E7-0305515220E3}"/>
              </a:ext>
            </a:extLst>
          </p:cNvPr>
          <p:cNvCxnSpPr>
            <a:cxnSpLocks/>
            <a:stCxn id="5" idx="4"/>
            <a:endCxn id="10" idx="0"/>
          </p:cNvCxnSpPr>
          <p:nvPr/>
        </p:nvCxnSpPr>
        <p:spPr>
          <a:xfrm flipH="1">
            <a:off x="9570289" y="3122550"/>
            <a:ext cx="327264" cy="425968"/>
          </a:xfrm>
          <a:prstGeom prst="line">
            <a:avLst/>
          </a:prstGeom>
          <a:ln w="381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762D5A9B-0301-2B1A-4756-1C5B7FCA6DC1}"/>
              </a:ext>
            </a:extLst>
          </p:cNvPr>
          <p:cNvCxnSpPr>
            <a:cxnSpLocks/>
            <a:stCxn id="5" idx="4"/>
            <a:endCxn id="9" idx="0"/>
          </p:cNvCxnSpPr>
          <p:nvPr/>
        </p:nvCxnSpPr>
        <p:spPr>
          <a:xfrm>
            <a:off x="9897553" y="3122550"/>
            <a:ext cx="935427" cy="438633"/>
          </a:xfrm>
          <a:prstGeom prst="line">
            <a:avLst/>
          </a:prstGeom>
          <a:ln w="38100"/>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4DA24CCC-4EFF-0C51-09A6-DBBE6D18B8BB}"/>
              </a:ext>
            </a:extLst>
          </p:cNvPr>
          <p:cNvCxnSpPr>
            <a:cxnSpLocks/>
            <a:stCxn id="8" idx="4"/>
            <a:endCxn id="12" idx="0"/>
          </p:cNvCxnSpPr>
          <p:nvPr/>
        </p:nvCxnSpPr>
        <p:spPr>
          <a:xfrm flipH="1">
            <a:off x="5622805" y="4195499"/>
            <a:ext cx="611122" cy="471400"/>
          </a:xfrm>
          <a:prstGeom prst="line">
            <a:avLst/>
          </a:prstGeom>
          <a:ln w="3810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B74415BE-EEA1-344D-FCE9-CC194A3541A2}"/>
              </a:ext>
            </a:extLst>
          </p:cNvPr>
          <p:cNvCxnSpPr>
            <a:stCxn id="8" idx="4"/>
            <a:endCxn id="11" idx="0"/>
          </p:cNvCxnSpPr>
          <p:nvPr/>
        </p:nvCxnSpPr>
        <p:spPr>
          <a:xfrm>
            <a:off x="6233927" y="4195499"/>
            <a:ext cx="449927" cy="441449"/>
          </a:xfrm>
          <a:prstGeom prst="line">
            <a:avLst/>
          </a:prstGeom>
          <a:ln w="381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60AED90-7C71-B3FA-4858-A3808A68E6AA}"/>
              </a:ext>
            </a:extLst>
          </p:cNvPr>
          <p:cNvCxnSpPr>
            <a:cxnSpLocks/>
            <a:stCxn id="7" idx="4"/>
            <a:endCxn id="14" idx="0"/>
          </p:cNvCxnSpPr>
          <p:nvPr/>
        </p:nvCxnSpPr>
        <p:spPr>
          <a:xfrm>
            <a:off x="7291382" y="4188541"/>
            <a:ext cx="451724" cy="436742"/>
          </a:xfrm>
          <a:prstGeom prst="line">
            <a:avLst/>
          </a:prstGeom>
          <a:ln w="38100"/>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ADB89179-030E-FFD4-1854-F9CBA093C74E}"/>
              </a:ext>
            </a:extLst>
          </p:cNvPr>
          <p:cNvCxnSpPr>
            <a:stCxn id="10" idx="4"/>
            <a:endCxn id="13" idx="0"/>
          </p:cNvCxnSpPr>
          <p:nvPr/>
        </p:nvCxnSpPr>
        <p:spPr>
          <a:xfrm flipH="1">
            <a:off x="9333781" y="4195499"/>
            <a:ext cx="236508" cy="388167"/>
          </a:xfrm>
          <a:prstGeom prst="line">
            <a:avLst/>
          </a:prstGeom>
          <a:ln w="38100"/>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D9A1D520-AA57-40FC-1879-15B5F530B4EF}"/>
              </a:ext>
            </a:extLst>
          </p:cNvPr>
          <p:cNvCxnSpPr>
            <a:stCxn id="9" idx="4"/>
            <a:endCxn id="16" idx="0"/>
          </p:cNvCxnSpPr>
          <p:nvPr/>
        </p:nvCxnSpPr>
        <p:spPr>
          <a:xfrm flipH="1">
            <a:off x="10394830" y="4208164"/>
            <a:ext cx="438150" cy="310102"/>
          </a:xfrm>
          <a:prstGeom prst="line">
            <a:avLst/>
          </a:prstGeom>
          <a:ln w="3810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15665F4-DBF8-9D69-6E0B-34F2B7A65505}"/>
              </a:ext>
            </a:extLst>
          </p:cNvPr>
          <p:cNvCxnSpPr>
            <a:stCxn id="9" idx="4"/>
            <a:endCxn id="15" idx="0"/>
          </p:cNvCxnSpPr>
          <p:nvPr/>
        </p:nvCxnSpPr>
        <p:spPr>
          <a:xfrm>
            <a:off x="10832980" y="4208164"/>
            <a:ext cx="619305" cy="310101"/>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8735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93A6E-46CF-8A97-F54C-CFF3AFCF58C8}"/>
              </a:ext>
            </a:extLst>
          </p:cNvPr>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Q: Construct an AVL tree having the following elements </a:t>
            </a:r>
            <a:r>
              <a:rPr lang="pt-BR" b="1" dirty="0">
                <a:latin typeface="Times New Roman" panose="02020603050405020304" pitchFamily="18" charset="0"/>
                <a:cs typeface="Times New Roman" panose="02020603050405020304" pitchFamily="18" charset="0"/>
              </a:rPr>
              <a:t>H, I, J, B, A, E, C, F, D, G, K, L</a:t>
            </a:r>
            <a:endParaRPr lang="en-US"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14F49003-89AC-D591-34F7-6FEFF42F5F1C}"/>
              </a:ext>
            </a:extLst>
          </p:cNvPr>
          <p:cNvPicPr>
            <a:picLocks noGrp="1" noChangeAspect="1"/>
          </p:cNvPicPr>
          <p:nvPr>
            <p:ph idx="1"/>
          </p:nvPr>
        </p:nvPicPr>
        <p:blipFill>
          <a:blip r:embed="rId2"/>
          <a:stretch>
            <a:fillRect/>
          </a:stretch>
        </p:blipFill>
        <p:spPr>
          <a:xfrm>
            <a:off x="948905" y="1555873"/>
            <a:ext cx="6858000" cy="4677156"/>
          </a:xfrm>
          <a:prstGeom prst="rect">
            <a:avLst/>
          </a:prstGeom>
        </p:spPr>
      </p:pic>
      <p:pic>
        <p:nvPicPr>
          <p:cNvPr id="5" name="Picture 4">
            <a:extLst>
              <a:ext uri="{FF2B5EF4-FFF2-40B4-BE49-F238E27FC236}">
                <a16:creationId xmlns:a16="http://schemas.microsoft.com/office/drawing/2014/main" id="{4E4D70BE-B467-9F0E-2E46-C61B6F608E9F}"/>
              </a:ext>
            </a:extLst>
          </p:cNvPr>
          <p:cNvPicPr>
            <a:picLocks noChangeAspect="1"/>
          </p:cNvPicPr>
          <p:nvPr/>
        </p:nvPicPr>
        <p:blipFill>
          <a:blip r:embed="rId3"/>
          <a:stretch>
            <a:fillRect/>
          </a:stretch>
        </p:blipFill>
        <p:spPr>
          <a:xfrm>
            <a:off x="7806905" y="3894451"/>
            <a:ext cx="4286250" cy="2228850"/>
          </a:xfrm>
          <a:prstGeom prst="rect">
            <a:avLst/>
          </a:prstGeom>
        </p:spPr>
      </p:pic>
      <p:sp>
        <p:nvSpPr>
          <p:cNvPr id="7" name="TextBox 6">
            <a:extLst>
              <a:ext uri="{FF2B5EF4-FFF2-40B4-BE49-F238E27FC236}">
                <a16:creationId xmlns:a16="http://schemas.microsoft.com/office/drawing/2014/main" id="{86397D5B-A815-0200-CED2-59FB755EFEDA}"/>
              </a:ext>
            </a:extLst>
          </p:cNvPr>
          <p:cNvSpPr txBox="1"/>
          <p:nvPr/>
        </p:nvSpPr>
        <p:spPr>
          <a:xfrm>
            <a:off x="838200" y="1864107"/>
            <a:ext cx="6094562" cy="369332"/>
          </a:xfrm>
          <a:prstGeom prst="rect">
            <a:avLst/>
          </a:prstGeom>
          <a:noFill/>
        </p:spPr>
        <p:txBody>
          <a:bodyPr wrap="square">
            <a:spAutoFit/>
          </a:bodyPr>
          <a:lstStyle/>
          <a:p>
            <a:r>
              <a:rPr lang="en-US" b="1" i="0" dirty="0">
                <a:solidFill>
                  <a:srgbClr val="333333"/>
                </a:solidFill>
                <a:effectLst/>
                <a:latin typeface="Times New Roman" panose="02020603050405020304" pitchFamily="18" charset="0"/>
                <a:cs typeface="Times New Roman" panose="02020603050405020304" pitchFamily="18" charset="0"/>
              </a:rPr>
              <a:t>1. Insert H, I, J</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0281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93A6E-46CF-8A97-F54C-CFF3AFCF58C8}"/>
              </a:ext>
            </a:extLst>
          </p:cNvPr>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Q: Construct an AVL tree having the following elements </a:t>
            </a:r>
            <a:r>
              <a:rPr lang="pt-BR" b="1" dirty="0">
                <a:latin typeface="Times New Roman" panose="02020603050405020304" pitchFamily="18" charset="0"/>
                <a:cs typeface="Times New Roman" panose="02020603050405020304" pitchFamily="18" charset="0"/>
              </a:rPr>
              <a:t>H, I, J, B, A, E, C, F, D, G, K, L</a:t>
            </a:r>
            <a:endParaRPr lang="en-US"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FE1E2E7D-425F-0A97-BD51-517D97967083}"/>
              </a:ext>
            </a:extLst>
          </p:cNvPr>
          <p:cNvPicPr>
            <a:picLocks noGrp="1" noChangeAspect="1"/>
          </p:cNvPicPr>
          <p:nvPr>
            <p:ph idx="1"/>
          </p:nvPr>
        </p:nvPicPr>
        <p:blipFill>
          <a:blip r:embed="rId2"/>
          <a:stretch>
            <a:fillRect/>
          </a:stretch>
        </p:blipFill>
        <p:spPr>
          <a:xfrm>
            <a:off x="1049188" y="1997809"/>
            <a:ext cx="4762500" cy="3886200"/>
          </a:xfrm>
          <a:prstGeom prst="rect">
            <a:avLst/>
          </a:prstGeom>
        </p:spPr>
      </p:pic>
      <p:pic>
        <p:nvPicPr>
          <p:cNvPr id="7" name="Picture 6">
            <a:extLst>
              <a:ext uri="{FF2B5EF4-FFF2-40B4-BE49-F238E27FC236}">
                <a16:creationId xmlns:a16="http://schemas.microsoft.com/office/drawing/2014/main" id="{7E184B4E-683C-2697-B608-D487BAE19774}"/>
              </a:ext>
            </a:extLst>
          </p:cNvPr>
          <p:cNvPicPr>
            <a:picLocks noChangeAspect="1"/>
          </p:cNvPicPr>
          <p:nvPr/>
        </p:nvPicPr>
        <p:blipFill>
          <a:blip r:embed="rId3"/>
          <a:stretch>
            <a:fillRect/>
          </a:stretch>
        </p:blipFill>
        <p:spPr>
          <a:xfrm>
            <a:off x="7104932" y="2412700"/>
            <a:ext cx="4762500" cy="3257550"/>
          </a:xfrm>
          <a:prstGeom prst="rect">
            <a:avLst/>
          </a:prstGeom>
        </p:spPr>
      </p:pic>
      <p:sp>
        <p:nvSpPr>
          <p:cNvPr id="9" name="TextBox 8">
            <a:extLst>
              <a:ext uri="{FF2B5EF4-FFF2-40B4-BE49-F238E27FC236}">
                <a16:creationId xmlns:a16="http://schemas.microsoft.com/office/drawing/2014/main" id="{42CCD7C5-9003-326B-C68A-B908BBF24867}"/>
              </a:ext>
            </a:extLst>
          </p:cNvPr>
          <p:cNvSpPr txBox="1"/>
          <p:nvPr/>
        </p:nvSpPr>
        <p:spPr>
          <a:xfrm>
            <a:off x="916557" y="1867028"/>
            <a:ext cx="6094562" cy="369332"/>
          </a:xfrm>
          <a:prstGeom prst="rect">
            <a:avLst/>
          </a:prstGeom>
          <a:noFill/>
        </p:spPr>
        <p:txBody>
          <a:bodyPr wrap="square">
            <a:spAutoFit/>
          </a:bodyPr>
          <a:lstStyle/>
          <a:p>
            <a:r>
              <a:rPr lang="en-US" b="1" i="0" dirty="0">
                <a:solidFill>
                  <a:srgbClr val="333333"/>
                </a:solidFill>
                <a:effectLst/>
                <a:latin typeface="Times New Roman" panose="02020603050405020304" pitchFamily="18" charset="0"/>
                <a:cs typeface="Times New Roman" panose="02020603050405020304" pitchFamily="18" charset="0"/>
              </a:rPr>
              <a:t>2. Insert B, 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7882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93A6E-46CF-8A97-F54C-CFF3AFCF58C8}"/>
              </a:ext>
            </a:extLst>
          </p:cNvPr>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Q: Construct an AVL tree having the following elements </a:t>
            </a:r>
            <a:r>
              <a:rPr lang="pt-BR" b="1" dirty="0">
                <a:latin typeface="Times New Roman" panose="02020603050405020304" pitchFamily="18" charset="0"/>
                <a:cs typeface="Times New Roman" panose="02020603050405020304" pitchFamily="18" charset="0"/>
              </a:rPr>
              <a:t>H, I, J, B, A, E, C, F, D, G, K, L</a:t>
            </a:r>
            <a:endParaRPr lang="en-US"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42A5530-5992-E138-1125-90C2AC199751}"/>
              </a:ext>
            </a:extLst>
          </p:cNvPr>
          <p:cNvPicPr>
            <a:picLocks noGrp="1" noChangeAspect="1"/>
          </p:cNvPicPr>
          <p:nvPr>
            <p:ph idx="1"/>
          </p:nvPr>
        </p:nvPicPr>
        <p:blipFill>
          <a:blip r:embed="rId2"/>
          <a:stretch>
            <a:fillRect/>
          </a:stretch>
        </p:blipFill>
        <p:spPr>
          <a:xfrm>
            <a:off x="3636146" y="1690688"/>
            <a:ext cx="5548111" cy="4460681"/>
          </a:xfrm>
          <a:prstGeom prst="rect">
            <a:avLst/>
          </a:prstGeom>
        </p:spPr>
      </p:pic>
      <p:sp>
        <p:nvSpPr>
          <p:cNvPr id="9" name="TextBox 8">
            <a:extLst>
              <a:ext uri="{FF2B5EF4-FFF2-40B4-BE49-F238E27FC236}">
                <a16:creationId xmlns:a16="http://schemas.microsoft.com/office/drawing/2014/main" id="{15405065-7DE3-B016-8300-0E64F814080F}"/>
              </a:ext>
            </a:extLst>
          </p:cNvPr>
          <p:cNvSpPr txBox="1"/>
          <p:nvPr/>
        </p:nvSpPr>
        <p:spPr>
          <a:xfrm>
            <a:off x="838200" y="1922865"/>
            <a:ext cx="6094562" cy="369332"/>
          </a:xfrm>
          <a:prstGeom prst="rect">
            <a:avLst/>
          </a:prstGeom>
          <a:noFill/>
        </p:spPr>
        <p:txBody>
          <a:bodyPr wrap="square">
            <a:spAutoFit/>
          </a:bodyPr>
          <a:lstStyle/>
          <a:p>
            <a:r>
              <a:rPr lang="en-US" b="1" i="0" dirty="0">
                <a:solidFill>
                  <a:srgbClr val="333333"/>
                </a:solidFill>
                <a:effectLst/>
                <a:latin typeface="Times New Roman" panose="02020603050405020304" pitchFamily="18" charset="0"/>
                <a:cs typeface="Times New Roman" panose="02020603050405020304" pitchFamily="18" charset="0"/>
              </a:rPr>
              <a:t>3. Insert 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0405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93A6E-46CF-8A97-F54C-CFF3AFCF58C8}"/>
              </a:ext>
            </a:extLst>
          </p:cNvPr>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Q: Construct an AVL tree having the following elements </a:t>
            </a:r>
            <a:r>
              <a:rPr lang="pt-BR" b="1" dirty="0">
                <a:latin typeface="Times New Roman" panose="02020603050405020304" pitchFamily="18" charset="0"/>
                <a:cs typeface="Times New Roman" panose="02020603050405020304" pitchFamily="18" charset="0"/>
              </a:rPr>
              <a:t>H, I, J, B, A, E, C, F, D, G, K, L</a:t>
            </a:r>
            <a:endParaRPr lang="en-US" b="1"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A54FA987-352F-4235-6120-4D62ECB28106}"/>
              </a:ext>
            </a:extLst>
          </p:cNvPr>
          <p:cNvPicPr>
            <a:picLocks noGrp="1" noChangeAspect="1"/>
          </p:cNvPicPr>
          <p:nvPr>
            <p:ph idx="1"/>
          </p:nvPr>
        </p:nvPicPr>
        <p:blipFill>
          <a:blip r:embed="rId2"/>
          <a:stretch>
            <a:fillRect/>
          </a:stretch>
        </p:blipFill>
        <p:spPr>
          <a:xfrm>
            <a:off x="657764" y="2115838"/>
            <a:ext cx="4762500" cy="3829050"/>
          </a:xfrm>
          <a:prstGeom prst="rect">
            <a:avLst/>
          </a:prstGeom>
        </p:spPr>
      </p:pic>
      <p:sp>
        <p:nvSpPr>
          <p:cNvPr id="7" name="TextBox 6">
            <a:extLst>
              <a:ext uri="{FF2B5EF4-FFF2-40B4-BE49-F238E27FC236}">
                <a16:creationId xmlns:a16="http://schemas.microsoft.com/office/drawing/2014/main" id="{BFF1E22C-40DA-49E3-EE38-2050A11535B3}"/>
              </a:ext>
            </a:extLst>
          </p:cNvPr>
          <p:cNvSpPr txBox="1"/>
          <p:nvPr/>
        </p:nvSpPr>
        <p:spPr>
          <a:xfrm>
            <a:off x="657764" y="1718597"/>
            <a:ext cx="6094562"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3 a) We first perform RR rotation on node B</a:t>
            </a:r>
          </a:p>
        </p:txBody>
      </p:sp>
      <p:sp>
        <p:nvSpPr>
          <p:cNvPr id="11" name="TextBox 10">
            <a:extLst>
              <a:ext uri="{FF2B5EF4-FFF2-40B4-BE49-F238E27FC236}">
                <a16:creationId xmlns:a16="http://schemas.microsoft.com/office/drawing/2014/main" id="{787FDD31-2252-1A52-1866-E146FB9A6C43}"/>
              </a:ext>
            </a:extLst>
          </p:cNvPr>
          <p:cNvSpPr txBox="1"/>
          <p:nvPr/>
        </p:nvSpPr>
        <p:spPr>
          <a:xfrm>
            <a:off x="6112534" y="1746506"/>
            <a:ext cx="6094562"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3b) We first perform LL rotation on the node I</a:t>
            </a:r>
          </a:p>
        </p:txBody>
      </p:sp>
      <p:pic>
        <p:nvPicPr>
          <p:cNvPr id="12" name="Picture 11">
            <a:extLst>
              <a:ext uri="{FF2B5EF4-FFF2-40B4-BE49-F238E27FC236}">
                <a16:creationId xmlns:a16="http://schemas.microsoft.com/office/drawing/2014/main" id="{7EB5F726-A3D8-D095-5731-5242D3AC1FA3}"/>
              </a:ext>
            </a:extLst>
          </p:cNvPr>
          <p:cNvPicPr>
            <a:picLocks noChangeAspect="1"/>
          </p:cNvPicPr>
          <p:nvPr/>
        </p:nvPicPr>
        <p:blipFill>
          <a:blip r:embed="rId3"/>
          <a:stretch>
            <a:fillRect/>
          </a:stretch>
        </p:blipFill>
        <p:spPr>
          <a:xfrm>
            <a:off x="6112534" y="2697641"/>
            <a:ext cx="4762500" cy="3343275"/>
          </a:xfrm>
          <a:prstGeom prst="rect">
            <a:avLst/>
          </a:prstGeom>
        </p:spPr>
      </p:pic>
    </p:spTree>
    <p:extLst>
      <p:ext uri="{BB962C8B-B14F-4D97-AF65-F5344CB8AC3E}">
        <p14:creationId xmlns:p14="http://schemas.microsoft.com/office/powerpoint/2010/main" val="2544144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93A6E-46CF-8A97-F54C-CFF3AFCF58C8}"/>
              </a:ext>
            </a:extLst>
          </p:cNvPr>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Q: Construct an AVL tree having the following elements </a:t>
            </a:r>
            <a:r>
              <a:rPr lang="pt-BR" b="1" dirty="0">
                <a:latin typeface="Times New Roman" panose="02020603050405020304" pitchFamily="18" charset="0"/>
                <a:cs typeface="Times New Roman" panose="02020603050405020304" pitchFamily="18" charset="0"/>
              </a:rPr>
              <a:t>H, I, J, B, A, E, C, F, D, G, K, L</a:t>
            </a:r>
            <a:endParaRPr lang="en-US"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10C8F24-765F-B10F-0C94-32FBF9C6C4AE}"/>
              </a:ext>
            </a:extLst>
          </p:cNvPr>
          <p:cNvSpPr txBox="1"/>
          <p:nvPr/>
        </p:nvSpPr>
        <p:spPr>
          <a:xfrm>
            <a:off x="838200" y="1824832"/>
            <a:ext cx="6094562"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4. Insert C, F, D</a:t>
            </a:r>
          </a:p>
        </p:txBody>
      </p:sp>
      <p:pic>
        <p:nvPicPr>
          <p:cNvPr id="9" name="Content Placeholder 8">
            <a:extLst>
              <a:ext uri="{FF2B5EF4-FFF2-40B4-BE49-F238E27FC236}">
                <a16:creationId xmlns:a16="http://schemas.microsoft.com/office/drawing/2014/main" id="{02E12466-D5D7-3B42-D39E-B27A0CACBC0E}"/>
              </a:ext>
            </a:extLst>
          </p:cNvPr>
          <p:cNvPicPr>
            <a:picLocks noGrp="1" noChangeAspect="1"/>
          </p:cNvPicPr>
          <p:nvPr>
            <p:ph idx="1"/>
          </p:nvPr>
        </p:nvPicPr>
        <p:blipFill>
          <a:blip r:embed="rId2"/>
          <a:stretch>
            <a:fillRect/>
          </a:stretch>
        </p:blipFill>
        <p:spPr>
          <a:xfrm>
            <a:off x="4225504" y="1690688"/>
            <a:ext cx="4323273" cy="4896107"/>
          </a:xfrm>
          <a:prstGeom prst="rect">
            <a:avLst/>
          </a:prstGeom>
        </p:spPr>
      </p:pic>
    </p:spTree>
    <p:extLst>
      <p:ext uri="{BB962C8B-B14F-4D97-AF65-F5344CB8AC3E}">
        <p14:creationId xmlns:p14="http://schemas.microsoft.com/office/powerpoint/2010/main" val="835810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93A6E-46CF-8A97-F54C-CFF3AFCF58C8}"/>
              </a:ext>
            </a:extLst>
          </p:cNvPr>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Q: Construct an AVL tree having the following elements </a:t>
            </a:r>
            <a:r>
              <a:rPr lang="pt-BR" b="1" dirty="0">
                <a:latin typeface="Times New Roman" panose="02020603050405020304" pitchFamily="18" charset="0"/>
                <a:cs typeface="Times New Roman" panose="02020603050405020304" pitchFamily="18" charset="0"/>
              </a:rPr>
              <a:t>H, I, J, B, A, E, C, F, D, G, K, L</a:t>
            </a:r>
            <a:endParaRPr lang="en-US"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F568F68-5B69-7EAE-8A69-91BFF4429EC7}"/>
              </a:ext>
            </a:extLst>
          </p:cNvPr>
          <p:cNvSpPr txBox="1"/>
          <p:nvPr/>
        </p:nvSpPr>
        <p:spPr>
          <a:xfrm>
            <a:off x="838200" y="1786469"/>
            <a:ext cx="6094562"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4a) We first perform LL rotation on node E</a:t>
            </a:r>
          </a:p>
        </p:txBody>
      </p:sp>
      <p:sp>
        <p:nvSpPr>
          <p:cNvPr id="10" name="TextBox 9">
            <a:extLst>
              <a:ext uri="{FF2B5EF4-FFF2-40B4-BE49-F238E27FC236}">
                <a16:creationId xmlns:a16="http://schemas.microsoft.com/office/drawing/2014/main" id="{F4CF0CC0-B1D0-BC94-34B2-CB1FA16F8810}"/>
              </a:ext>
            </a:extLst>
          </p:cNvPr>
          <p:cNvSpPr txBox="1"/>
          <p:nvPr/>
        </p:nvSpPr>
        <p:spPr>
          <a:xfrm>
            <a:off x="6739386" y="1786469"/>
            <a:ext cx="5165067"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4b) We then perform RR rotation on node B</a:t>
            </a:r>
          </a:p>
        </p:txBody>
      </p:sp>
      <p:pic>
        <p:nvPicPr>
          <p:cNvPr id="11" name="Picture 10">
            <a:extLst>
              <a:ext uri="{FF2B5EF4-FFF2-40B4-BE49-F238E27FC236}">
                <a16:creationId xmlns:a16="http://schemas.microsoft.com/office/drawing/2014/main" id="{8EDBAC9E-4654-A072-ACA5-ACC05004A735}"/>
              </a:ext>
            </a:extLst>
          </p:cNvPr>
          <p:cNvPicPr>
            <a:picLocks noChangeAspect="1"/>
          </p:cNvPicPr>
          <p:nvPr/>
        </p:nvPicPr>
        <p:blipFill>
          <a:blip r:embed="rId2"/>
          <a:stretch>
            <a:fillRect/>
          </a:stretch>
        </p:blipFill>
        <p:spPr>
          <a:xfrm>
            <a:off x="655132" y="2717859"/>
            <a:ext cx="6084254" cy="3139475"/>
          </a:xfrm>
          <a:prstGeom prst="rect">
            <a:avLst/>
          </a:prstGeom>
        </p:spPr>
      </p:pic>
      <p:pic>
        <p:nvPicPr>
          <p:cNvPr id="12" name="Picture 11">
            <a:extLst>
              <a:ext uri="{FF2B5EF4-FFF2-40B4-BE49-F238E27FC236}">
                <a16:creationId xmlns:a16="http://schemas.microsoft.com/office/drawing/2014/main" id="{F10DBDB3-F5DC-EFA8-F608-6CB97FAD0206}"/>
              </a:ext>
            </a:extLst>
          </p:cNvPr>
          <p:cNvPicPr>
            <a:picLocks noChangeAspect="1"/>
          </p:cNvPicPr>
          <p:nvPr/>
        </p:nvPicPr>
        <p:blipFill>
          <a:blip r:embed="rId3"/>
          <a:stretch>
            <a:fillRect/>
          </a:stretch>
        </p:blipFill>
        <p:spPr>
          <a:xfrm>
            <a:off x="6739385" y="2566628"/>
            <a:ext cx="5155835" cy="3402851"/>
          </a:xfrm>
          <a:prstGeom prst="rect">
            <a:avLst/>
          </a:prstGeom>
        </p:spPr>
      </p:pic>
    </p:spTree>
    <p:extLst>
      <p:ext uri="{BB962C8B-B14F-4D97-AF65-F5344CB8AC3E}">
        <p14:creationId xmlns:p14="http://schemas.microsoft.com/office/powerpoint/2010/main" val="3305257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93A6E-46CF-8A97-F54C-CFF3AFCF58C8}"/>
              </a:ext>
            </a:extLst>
          </p:cNvPr>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Q: Construct an AVL tree having the following elements </a:t>
            </a:r>
            <a:r>
              <a:rPr lang="pt-BR" b="1" dirty="0">
                <a:latin typeface="Times New Roman" panose="02020603050405020304" pitchFamily="18" charset="0"/>
                <a:cs typeface="Times New Roman" panose="02020603050405020304" pitchFamily="18" charset="0"/>
              </a:rPr>
              <a:t>H, I, J, B, A, E, C, F, D, G, K, L</a:t>
            </a:r>
            <a:endParaRPr lang="en-US"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4B05D82-BED2-738C-B866-D52762A3C9C5}"/>
              </a:ext>
            </a:extLst>
          </p:cNvPr>
          <p:cNvSpPr txBox="1"/>
          <p:nvPr/>
        </p:nvSpPr>
        <p:spPr>
          <a:xfrm>
            <a:off x="838200" y="1803722"/>
            <a:ext cx="6094562"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5. Insert G</a:t>
            </a:r>
          </a:p>
        </p:txBody>
      </p:sp>
      <p:pic>
        <p:nvPicPr>
          <p:cNvPr id="5" name="Picture 4">
            <a:extLst>
              <a:ext uri="{FF2B5EF4-FFF2-40B4-BE49-F238E27FC236}">
                <a16:creationId xmlns:a16="http://schemas.microsoft.com/office/drawing/2014/main" id="{E715468B-E924-4920-E0F9-CC16FAAA74C4}"/>
              </a:ext>
            </a:extLst>
          </p:cNvPr>
          <p:cNvPicPr>
            <a:picLocks noChangeAspect="1"/>
          </p:cNvPicPr>
          <p:nvPr/>
        </p:nvPicPr>
        <p:blipFill>
          <a:blip r:embed="rId2"/>
          <a:stretch>
            <a:fillRect/>
          </a:stretch>
        </p:blipFill>
        <p:spPr>
          <a:xfrm>
            <a:off x="3714750" y="1885949"/>
            <a:ext cx="6585190" cy="4267203"/>
          </a:xfrm>
          <a:prstGeom prst="rect">
            <a:avLst/>
          </a:prstGeom>
        </p:spPr>
      </p:pic>
    </p:spTree>
    <p:extLst>
      <p:ext uri="{BB962C8B-B14F-4D97-AF65-F5344CB8AC3E}">
        <p14:creationId xmlns:p14="http://schemas.microsoft.com/office/powerpoint/2010/main" val="3337896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93A6E-46CF-8A97-F54C-CFF3AFCF58C8}"/>
              </a:ext>
            </a:extLst>
          </p:cNvPr>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Q: Construct an AVL tree having the following elements </a:t>
            </a:r>
            <a:r>
              <a:rPr lang="pt-BR" b="1" dirty="0">
                <a:latin typeface="Times New Roman" panose="02020603050405020304" pitchFamily="18" charset="0"/>
                <a:cs typeface="Times New Roman" panose="02020603050405020304" pitchFamily="18" charset="0"/>
              </a:rPr>
              <a:t>H, I, J, B, A, E, C, F, D, G, K, L</a:t>
            </a:r>
            <a:endParaRPr lang="en-US"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059E665-04B9-E1A1-2905-2E222606C8A9}"/>
              </a:ext>
            </a:extLst>
          </p:cNvPr>
          <p:cNvSpPr txBox="1"/>
          <p:nvPr/>
        </p:nvSpPr>
        <p:spPr>
          <a:xfrm>
            <a:off x="838200" y="1820976"/>
            <a:ext cx="6094562"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5 a) We first perform RR rotation on node C</a:t>
            </a:r>
          </a:p>
        </p:txBody>
      </p:sp>
      <p:pic>
        <p:nvPicPr>
          <p:cNvPr id="7" name="Picture 6">
            <a:extLst>
              <a:ext uri="{FF2B5EF4-FFF2-40B4-BE49-F238E27FC236}">
                <a16:creationId xmlns:a16="http://schemas.microsoft.com/office/drawing/2014/main" id="{F0257D3A-9D6B-85E3-37D4-689A993DCB07}"/>
              </a:ext>
            </a:extLst>
          </p:cNvPr>
          <p:cNvPicPr>
            <a:picLocks noChangeAspect="1"/>
          </p:cNvPicPr>
          <p:nvPr/>
        </p:nvPicPr>
        <p:blipFill>
          <a:blip r:embed="rId2"/>
          <a:stretch>
            <a:fillRect/>
          </a:stretch>
        </p:blipFill>
        <p:spPr>
          <a:xfrm>
            <a:off x="1100947" y="2627822"/>
            <a:ext cx="4762500" cy="3086100"/>
          </a:xfrm>
          <a:prstGeom prst="rect">
            <a:avLst/>
          </a:prstGeom>
        </p:spPr>
      </p:pic>
      <p:sp>
        <p:nvSpPr>
          <p:cNvPr id="9" name="TextBox 8">
            <a:extLst>
              <a:ext uri="{FF2B5EF4-FFF2-40B4-BE49-F238E27FC236}">
                <a16:creationId xmlns:a16="http://schemas.microsoft.com/office/drawing/2014/main" id="{E7E987DD-F973-38C0-80ED-884BAE629BA5}"/>
              </a:ext>
            </a:extLst>
          </p:cNvPr>
          <p:cNvSpPr txBox="1"/>
          <p:nvPr/>
        </p:nvSpPr>
        <p:spPr>
          <a:xfrm>
            <a:off x="6842904" y="1820976"/>
            <a:ext cx="5061549"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5 b) We then perform LL rotation on node H</a:t>
            </a:r>
          </a:p>
        </p:txBody>
      </p:sp>
      <p:pic>
        <p:nvPicPr>
          <p:cNvPr id="10" name="Picture 9">
            <a:extLst>
              <a:ext uri="{FF2B5EF4-FFF2-40B4-BE49-F238E27FC236}">
                <a16:creationId xmlns:a16="http://schemas.microsoft.com/office/drawing/2014/main" id="{6EB1BF33-0FEA-7B09-2016-4B8C87AC0D02}"/>
              </a:ext>
            </a:extLst>
          </p:cNvPr>
          <p:cNvPicPr>
            <a:picLocks noChangeAspect="1"/>
          </p:cNvPicPr>
          <p:nvPr/>
        </p:nvPicPr>
        <p:blipFill>
          <a:blip r:embed="rId3"/>
          <a:stretch>
            <a:fillRect/>
          </a:stretch>
        </p:blipFill>
        <p:spPr>
          <a:xfrm>
            <a:off x="6759875" y="2380172"/>
            <a:ext cx="4762500" cy="3581400"/>
          </a:xfrm>
          <a:prstGeom prst="rect">
            <a:avLst/>
          </a:prstGeom>
        </p:spPr>
      </p:pic>
    </p:spTree>
    <p:extLst>
      <p:ext uri="{BB962C8B-B14F-4D97-AF65-F5344CB8AC3E}">
        <p14:creationId xmlns:p14="http://schemas.microsoft.com/office/powerpoint/2010/main" val="3692295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93A6E-46CF-8A97-F54C-CFF3AFCF58C8}"/>
              </a:ext>
            </a:extLst>
          </p:cNvPr>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Q: Construct an AVL tree having the following elements </a:t>
            </a:r>
            <a:r>
              <a:rPr lang="pt-BR" b="1" dirty="0">
                <a:latin typeface="Times New Roman" panose="02020603050405020304" pitchFamily="18" charset="0"/>
                <a:cs typeface="Times New Roman" panose="02020603050405020304" pitchFamily="18" charset="0"/>
              </a:rPr>
              <a:t>H, I, J, B, A, E, C, F, D, G, K, L</a:t>
            </a:r>
            <a:endParaRPr lang="en-US"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4AFF333-615E-4D39-F422-C5AA37969BD5}"/>
              </a:ext>
            </a:extLst>
          </p:cNvPr>
          <p:cNvSpPr txBox="1"/>
          <p:nvPr/>
        </p:nvSpPr>
        <p:spPr>
          <a:xfrm>
            <a:off x="838200" y="1751964"/>
            <a:ext cx="6094562"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6. Insert K</a:t>
            </a:r>
          </a:p>
        </p:txBody>
      </p:sp>
      <p:pic>
        <p:nvPicPr>
          <p:cNvPr id="5" name="Picture 4">
            <a:extLst>
              <a:ext uri="{FF2B5EF4-FFF2-40B4-BE49-F238E27FC236}">
                <a16:creationId xmlns:a16="http://schemas.microsoft.com/office/drawing/2014/main" id="{952FC2CC-6EFA-5997-EFA1-28E094FF55EB}"/>
              </a:ext>
            </a:extLst>
          </p:cNvPr>
          <p:cNvPicPr>
            <a:picLocks noChangeAspect="1"/>
          </p:cNvPicPr>
          <p:nvPr/>
        </p:nvPicPr>
        <p:blipFill>
          <a:blip r:embed="rId2"/>
          <a:stretch>
            <a:fillRect/>
          </a:stretch>
        </p:blipFill>
        <p:spPr>
          <a:xfrm>
            <a:off x="743309" y="2527539"/>
            <a:ext cx="5652007" cy="3538156"/>
          </a:xfrm>
          <a:prstGeom prst="rect">
            <a:avLst/>
          </a:prstGeom>
        </p:spPr>
      </p:pic>
      <p:pic>
        <p:nvPicPr>
          <p:cNvPr id="8" name="Picture 7">
            <a:extLst>
              <a:ext uri="{FF2B5EF4-FFF2-40B4-BE49-F238E27FC236}">
                <a16:creationId xmlns:a16="http://schemas.microsoft.com/office/drawing/2014/main" id="{DB640A77-51F8-8D86-9904-79C68012C578}"/>
              </a:ext>
            </a:extLst>
          </p:cNvPr>
          <p:cNvPicPr>
            <a:picLocks noChangeAspect="1"/>
          </p:cNvPicPr>
          <p:nvPr/>
        </p:nvPicPr>
        <p:blipFill>
          <a:blip r:embed="rId3"/>
          <a:stretch>
            <a:fillRect/>
          </a:stretch>
        </p:blipFill>
        <p:spPr>
          <a:xfrm>
            <a:off x="7148063" y="3084370"/>
            <a:ext cx="4762500" cy="2981325"/>
          </a:xfrm>
          <a:prstGeom prst="rect">
            <a:avLst/>
          </a:prstGeom>
        </p:spPr>
      </p:pic>
    </p:spTree>
    <p:extLst>
      <p:ext uri="{BB962C8B-B14F-4D97-AF65-F5344CB8AC3E}">
        <p14:creationId xmlns:p14="http://schemas.microsoft.com/office/powerpoint/2010/main" val="241833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B7E1C-4A85-53A2-9454-0DC7A73C1C9C}"/>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Example</a:t>
            </a:r>
          </a:p>
        </p:txBody>
      </p:sp>
      <p:pic>
        <p:nvPicPr>
          <p:cNvPr id="1026" name="Picture 2" descr="AVL Tree">
            <a:extLst>
              <a:ext uri="{FF2B5EF4-FFF2-40B4-BE49-F238E27FC236}">
                <a16:creationId xmlns:a16="http://schemas.microsoft.com/office/drawing/2014/main" id="{C4A0F4A2-AD28-B94A-C190-19A6F9DC8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6008" y="0"/>
            <a:ext cx="5783653" cy="683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425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93A6E-46CF-8A97-F54C-CFF3AFCF58C8}"/>
              </a:ext>
            </a:extLst>
          </p:cNvPr>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Q: Construct an AVL tree having the following elements </a:t>
            </a:r>
            <a:r>
              <a:rPr lang="pt-BR" b="1" dirty="0">
                <a:latin typeface="Times New Roman" panose="02020603050405020304" pitchFamily="18" charset="0"/>
                <a:cs typeface="Times New Roman" panose="02020603050405020304" pitchFamily="18" charset="0"/>
              </a:rPr>
              <a:t>H, I, J, B, A, E, C, F, D, G, K, L</a:t>
            </a:r>
            <a:endParaRPr lang="en-US"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B61BFF0-4807-CC99-A46E-31D2D5D9EBEA}"/>
              </a:ext>
            </a:extLst>
          </p:cNvPr>
          <p:cNvSpPr txBox="1"/>
          <p:nvPr/>
        </p:nvSpPr>
        <p:spPr>
          <a:xfrm>
            <a:off x="838200" y="1786470"/>
            <a:ext cx="6094562"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7. Insert L</a:t>
            </a:r>
          </a:p>
        </p:txBody>
      </p:sp>
      <p:pic>
        <p:nvPicPr>
          <p:cNvPr id="7" name="Picture 6">
            <a:extLst>
              <a:ext uri="{FF2B5EF4-FFF2-40B4-BE49-F238E27FC236}">
                <a16:creationId xmlns:a16="http://schemas.microsoft.com/office/drawing/2014/main" id="{712FB58F-70D9-8209-02E4-CC7DC79A3918}"/>
              </a:ext>
            </a:extLst>
          </p:cNvPr>
          <p:cNvPicPr>
            <a:picLocks noChangeAspect="1"/>
          </p:cNvPicPr>
          <p:nvPr/>
        </p:nvPicPr>
        <p:blipFill>
          <a:blip r:embed="rId2"/>
          <a:stretch>
            <a:fillRect/>
          </a:stretch>
        </p:blipFill>
        <p:spPr>
          <a:xfrm>
            <a:off x="3668992" y="1890712"/>
            <a:ext cx="6527539" cy="4216790"/>
          </a:xfrm>
          <a:prstGeom prst="rect">
            <a:avLst/>
          </a:prstGeom>
        </p:spPr>
      </p:pic>
    </p:spTree>
    <p:extLst>
      <p:ext uri="{BB962C8B-B14F-4D97-AF65-F5344CB8AC3E}">
        <p14:creationId xmlns:p14="http://schemas.microsoft.com/office/powerpoint/2010/main" val="84073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94AA3-0A0A-05A3-7241-0F7684FB0010}"/>
              </a:ext>
            </a:extLst>
          </p:cNvPr>
          <p:cNvSpPr>
            <a:spLocks noGrp="1"/>
          </p:cNvSpPr>
          <p:nvPr>
            <p:ph type="title"/>
          </p:nvPr>
        </p:nvSpPr>
        <p:spPr>
          <a:xfrm>
            <a:off x="760562" y="69011"/>
            <a:ext cx="10515600" cy="897147"/>
          </a:xfrm>
        </p:spPr>
        <p:txBody>
          <a:bodyPr/>
          <a:lstStyle/>
          <a:p>
            <a:r>
              <a:rPr lang="en-US" b="1" dirty="0">
                <a:latin typeface="Times New Roman" panose="02020603050405020304" pitchFamily="18" charset="0"/>
                <a:cs typeface="Times New Roman" panose="02020603050405020304" pitchFamily="18" charset="0"/>
              </a:rPr>
              <a:t>Illustration of Insertion at AVL Tree</a:t>
            </a:r>
          </a:p>
        </p:txBody>
      </p:sp>
      <p:sp>
        <p:nvSpPr>
          <p:cNvPr id="4" name="Content Placeholder 3">
            <a:extLst>
              <a:ext uri="{FF2B5EF4-FFF2-40B4-BE49-F238E27FC236}">
                <a16:creationId xmlns:a16="http://schemas.microsoft.com/office/drawing/2014/main" id="{4E21F456-DDAE-B497-B23F-5834E17C6507}"/>
              </a:ext>
            </a:extLst>
          </p:cNvPr>
          <p:cNvSpPr>
            <a:spLocks noGrp="1"/>
          </p:cNvSpPr>
          <p:nvPr>
            <p:ph idx="1"/>
          </p:nvPr>
        </p:nvSpPr>
        <p:spPr>
          <a:xfrm>
            <a:off x="441385" y="1027903"/>
            <a:ext cx="3500887" cy="5761083"/>
          </a:xfrm>
          <a:custGeom>
            <a:avLst/>
            <a:gdLst>
              <a:gd name="connsiteX0" fmla="*/ 0 w 3500887"/>
              <a:gd name="connsiteY0" fmla="*/ 0 h 5761083"/>
              <a:gd name="connsiteX1" fmla="*/ 618490 w 3500887"/>
              <a:gd name="connsiteY1" fmla="*/ 0 h 5761083"/>
              <a:gd name="connsiteX2" fmla="*/ 1236980 w 3500887"/>
              <a:gd name="connsiteY2" fmla="*/ 0 h 5761083"/>
              <a:gd name="connsiteX3" fmla="*/ 1785452 w 3500887"/>
              <a:gd name="connsiteY3" fmla="*/ 0 h 5761083"/>
              <a:gd name="connsiteX4" fmla="*/ 2333925 w 3500887"/>
              <a:gd name="connsiteY4" fmla="*/ 0 h 5761083"/>
              <a:gd name="connsiteX5" fmla="*/ 2952415 w 3500887"/>
              <a:gd name="connsiteY5" fmla="*/ 0 h 5761083"/>
              <a:gd name="connsiteX6" fmla="*/ 3500887 w 3500887"/>
              <a:gd name="connsiteY6" fmla="*/ 0 h 5761083"/>
              <a:gd name="connsiteX7" fmla="*/ 3500887 w 3500887"/>
              <a:gd name="connsiteY7" fmla="*/ 633719 h 5761083"/>
              <a:gd name="connsiteX8" fmla="*/ 3500887 w 3500887"/>
              <a:gd name="connsiteY8" fmla="*/ 1325049 h 5761083"/>
              <a:gd name="connsiteX9" fmla="*/ 3500887 w 3500887"/>
              <a:gd name="connsiteY9" fmla="*/ 2016379 h 5761083"/>
              <a:gd name="connsiteX10" fmla="*/ 3500887 w 3500887"/>
              <a:gd name="connsiteY10" fmla="*/ 2707709 h 5761083"/>
              <a:gd name="connsiteX11" fmla="*/ 3500887 w 3500887"/>
              <a:gd name="connsiteY11" fmla="*/ 3341428 h 5761083"/>
              <a:gd name="connsiteX12" fmla="*/ 3500887 w 3500887"/>
              <a:gd name="connsiteY12" fmla="*/ 3917536 h 5761083"/>
              <a:gd name="connsiteX13" fmla="*/ 3500887 w 3500887"/>
              <a:gd name="connsiteY13" fmla="*/ 4493645 h 5761083"/>
              <a:gd name="connsiteX14" fmla="*/ 3500887 w 3500887"/>
              <a:gd name="connsiteY14" fmla="*/ 5069753 h 5761083"/>
              <a:gd name="connsiteX15" fmla="*/ 3500887 w 3500887"/>
              <a:gd name="connsiteY15" fmla="*/ 5761083 h 5761083"/>
              <a:gd name="connsiteX16" fmla="*/ 2882397 w 3500887"/>
              <a:gd name="connsiteY16" fmla="*/ 5761083 h 5761083"/>
              <a:gd name="connsiteX17" fmla="*/ 2298916 w 3500887"/>
              <a:gd name="connsiteY17" fmla="*/ 5761083 h 5761083"/>
              <a:gd name="connsiteX18" fmla="*/ 1715435 w 3500887"/>
              <a:gd name="connsiteY18" fmla="*/ 5761083 h 5761083"/>
              <a:gd name="connsiteX19" fmla="*/ 1166962 w 3500887"/>
              <a:gd name="connsiteY19" fmla="*/ 5761083 h 5761083"/>
              <a:gd name="connsiteX20" fmla="*/ 653499 w 3500887"/>
              <a:gd name="connsiteY20" fmla="*/ 5761083 h 5761083"/>
              <a:gd name="connsiteX21" fmla="*/ 0 w 3500887"/>
              <a:gd name="connsiteY21" fmla="*/ 5761083 h 5761083"/>
              <a:gd name="connsiteX22" fmla="*/ 0 w 3500887"/>
              <a:gd name="connsiteY22" fmla="*/ 5300196 h 5761083"/>
              <a:gd name="connsiteX23" fmla="*/ 0 w 3500887"/>
              <a:gd name="connsiteY23" fmla="*/ 4724088 h 5761083"/>
              <a:gd name="connsiteX24" fmla="*/ 0 w 3500887"/>
              <a:gd name="connsiteY24" fmla="*/ 4090369 h 5761083"/>
              <a:gd name="connsiteX25" fmla="*/ 0 w 3500887"/>
              <a:gd name="connsiteY25" fmla="*/ 3514261 h 5761083"/>
              <a:gd name="connsiteX26" fmla="*/ 0 w 3500887"/>
              <a:gd name="connsiteY26" fmla="*/ 2938152 h 5761083"/>
              <a:gd name="connsiteX27" fmla="*/ 0 w 3500887"/>
              <a:gd name="connsiteY27" fmla="*/ 2304433 h 5761083"/>
              <a:gd name="connsiteX28" fmla="*/ 0 w 3500887"/>
              <a:gd name="connsiteY28" fmla="*/ 1613103 h 5761083"/>
              <a:gd name="connsiteX29" fmla="*/ 0 w 3500887"/>
              <a:gd name="connsiteY29" fmla="*/ 979384 h 5761083"/>
              <a:gd name="connsiteX30" fmla="*/ 0 w 3500887"/>
              <a:gd name="connsiteY30" fmla="*/ 0 h 576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00887" h="5761083" fill="none" extrusionOk="0">
                <a:moveTo>
                  <a:pt x="0" y="0"/>
                </a:moveTo>
                <a:cubicBezTo>
                  <a:pt x="298701" y="-37915"/>
                  <a:pt x="423625" y="27347"/>
                  <a:pt x="618490" y="0"/>
                </a:cubicBezTo>
                <a:cubicBezTo>
                  <a:pt x="813355" y="-27347"/>
                  <a:pt x="1109248" y="14634"/>
                  <a:pt x="1236980" y="0"/>
                </a:cubicBezTo>
                <a:cubicBezTo>
                  <a:pt x="1364712" y="-14634"/>
                  <a:pt x="1615905" y="326"/>
                  <a:pt x="1785452" y="0"/>
                </a:cubicBezTo>
                <a:cubicBezTo>
                  <a:pt x="1954999" y="-326"/>
                  <a:pt x="2179835" y="25521"/>
                  <a:pt x="2333925" y="0"/>
                </a:cubicBezTo>
                <a:cubicBezTo>
                  <a:pt x="2488015" y="-25521"/>
                  <a:pt x="2756829" y="17868"/>
                  <a:pt x="2952415" y="0"/>
                </a:cubicBezTo>
                <a:cubicBezTo>
                  <a:pt x="3148001" y="-17868"/>
                  <a:pt x="3354158" y="4711"/>
                  <a:pt x="3500887" y="0"/>
                </a:cubicBezTo>
                <a:cubicBezTo>
                  <a:pt x="3566649" y="251226"/>
                  <a:pt x="3447457" y="442612"/>
                  <a:pt x="3500887" y="633719"/>
                </a:cubicBezTo>
                <a:cubicBezTo>
                  <a:pt x="3554317" y="824826"/>
                  <a:pt x="3422617" y="992506"/>
                  <a:pt x="3500887" y="1325049"/>
                </a:cubicBezTo>
                <a:cubicBezTo>
                  <a:pt x="3579157" y="1657592"/>
                  <a:pt x="3476235" y="1767917"/>
                  <a:pt x="3500887" y="2016379"/>
                </a:cubicBezTo>
                <a:cubicBezTo>
                  <a:pt x="3525539" y="2264841"/>
                  <a:pt x="3484134" y="2495707"/>
                  <a:pt x="3500887" y="2707709"/>
                </a:cubicBezTo>
                <a:cubicBezTo>
                  <a:pt x="3517640" y="2919711"/>
                  <a:pt x="3447242" y="3179449"/>
                  <a:pt x="3500887" y="3341428"/>
                </a:cubicBezTo>
                <a:cubicBezTo>
                  <a:pt x="3554532" y="3503407"/>
                  <a:pt x="3470982" y="3763581"/>
                  <a:pt x="3500887" y="3917536"/>
                </a:cubicBezTo>
                <a:cubicBezTo>
                  <a:pt x="3530792" y="4071491"/>
                  <a:pt x="3446784" y="4292219"/>
                  <a:pt x="3500887" y="4493645"/>
                </a:cubicBezTo>
                <a:cubicBezTo>
                  <a:pt x="3554990" y="4695071"/>
                  <a:pt x="3441972" y="4884486"/>
                  <a:pt x="3500887" y="5069753"/>
                </a:cubicBezTo>
                <a:cubicBezTo>
                  <a:pt x="3559802" y="5255020"/>
                  <a:pt x="3460987" y="5543151"/>
                  <a:pt x="3500887" y="5761083"/>
                </a:cubicBezTo>
                <a:cubicBezTo>
                  <a:pt x="3305503" y="5808350"/>
                  <a:pt x="3122959" y="5716960"/>
                  <a:pt x="2882397" y="5761083"/>
                </a:cubicBezTo>
                <a:cubicBezTo>
                  <a:pt x="2641835" y="5805206"/>
                  <a:pt x="2503463" y="5744238"/>
                  <a:pt x="2298916" y="5761083"/>
                </a:cubicBezTo>
                <a:cubicBezTo>
                  <a:pt x="2094369" y="5777928"/>
                  <a:pt x="1994445" y="5693203"/>
                  <a:pt x="1715435" y="5761083"/>
                </a:cubicBezTo>
                <a:cubicBezTo>
                  <a:pt x="1436425" y="5828963"/>
                  <a:pt x="1320210" y="5754771"/>
                  <a:pt x="1166962" y="5761083"/>
                </a:cubicBezTo>
                <a:cubicBezTo>
                  <a:pt x="1013714" y="5767395"/>
                  <a:pt x="867976" y="5713085"/>
                  <a:pt x="653499" y="5761083"/>
                </a:cubicBezTo>
                <a:cubicBezTo>
                  <a:pt x="439022" y="5809081"/>
                  <a:pt x="151871" y="5759726"/>
                  <a:pt x="0" y="5761083"/>
                </a:cubicBezTo>
                <a:cubicBezTo>
                  <a:pt x="-43859" y="5539835"/>
                  <a:pt x="11913" y="5522561"/>
                  <a:pt x="0" y="5300196"/>
                </a:cubicBezTo>
                <a:cubicBezTo>
                  <a:pt x="-11913" y="5077831"/>
                  <a:pt x="32475" y="4911304"/>
                  <a:pt x="0" y="4724088"/>
                </a:cubicBezTo>
                <a:cubicBezTo>
                  <a:pt x="-32475" y="4536872"/>
                  <a:pt x="50850" y="4234079"/>
                  <a:pt x="0" y="4090369"/>
                </a:cubicBezTo>
                <a:cubicBezTo>
                  <a:pt x="-50850" y="3946659"/>
                  <a:pt x="54903" y="3630760"/>
                  <a:pt x="0" y="3514261"/>
                </a:cubicBezTo>
                <a:cubicBezTo>
                  <a:pt x="-54903" y="3397762"/>
                  <a:pt x="14567" y="3201523"/>
                  <a:pt x="0" y="2938152"/>
                </a:cubicBezTo>
                <a:cubicBezTo>
                  <a:pt x="-14567" y="2674781"/>
                  <a:pt x="32677" y="2438160"/>
                  <a:pt x="0" y="2304433"/>
                </a:cubicBezTo>
                <a:cubicBezTo>
                  <a:pt x="-32677" y="2170706"/>
                  <a:pt x="5998" y="1862717"/>
                  <a:pt x="0" y="1613103"/>
                </a:cubicBezTo>
                <a:cubicBezTo>
                  <a:pt x="-5998" y="1363489"/>
                  <a:pt x="68019" y="1119798"/>
                  <a:pt x="0" y="979384"/>
                </a:cubicBezTo>
                <a:cubicBezTo>
                  <a:pt x="-68019" y="838970"/>
                  <a:pt x="73783" y="443719"/>
                  <a:pt x="0" y="0"/>
                </a:cubicBezTo>
                <a:close/>
              </a:path>
              <a:path w="3500887" h="5761083" stroke="0" extrusionOk="0">
                <a:moveTo>
                  <a:pt x="0" y="0"/>
                </a:moveTo>
                <a:cubicBezTo>
                  <a:pt x="233172" y="-31934"/>
                  <a:pt x="353092" y="6036"/>
                  <a:pt x="478455" y="0"/>
                </a:cubicBezTo>
                <a:cubicBezTo>
                  <a:pt x="603819" y="-6036"/>
                  <a:pt x="814017" y="56771"/>
                  <a:pt x="1026927" y="0"/>
                </a:cubicBezTo>
                <a:cubicBezTo>
                  <a:pt x="1239837" y="-56771"/>
                  <a:pt x="1286979" y="23330"/>
                  <a:pt x="1505381" y="0"/>
                </a:cubicBezTo>
                <a:cubicBezTo>
                  <a:pt x="1723783" y="-23330"/>
                  <a:pt x="1891788" y="28255"/>
                  <a:pt x="2123871" y="0"/>
                </a:cubicBezTo>
                <a:cubicBezTo>
                  <a:pt x="2355954" y="-28255"/>
                  <a:pt x="2469486" y="66518"/>
                  <a:pt x="2742361" y="0"/>
                </a:cubicBezTo>
                <a:cubicBezTo>
                  <a:pt x="3015236" y="-66518"/>
                  <a:pt x="3170711" y="17730"/>
                  <a:pt x="3500887" y="0"/>
                </a:cubicBezTo>
                <a:cubicBezTo>
                  <a:pt x="3518671" y="157433"/>
                  <a:pt x="3457022" y="314478"/>
                  <a:pt x="3500887" y="403276"/>
                </a:cubicBezTo>
                <a:cubicBezTo>
                  <a:pt x="3544752" y="492074"/>
                  <a:pt x="3466347" y="838335"/>
                  <a:pt x="3500887" y="1036995"/>
                </a:cubicBezTo>
                <a:cubicBezTo>
                  <a:pt x="3535427" y="1235655"/>
                  <a:pt x="3463678" y="1286729"/>
                  <a:pt x="3500887" y="1440271"/>
                </a:cubicBezTo>
                <a:cubicBezTo>
                  <a:pt x="3538096" y="1593813"/>
                  <a:pt x="3443483" y="1806287"/>
                  <a:pt x="3500887" y="2016379"/>
                </a:cubicBezTo>
                <a:cubicBezTo>
                  <a:pt x="3558291" y="2226471"/>
                  <a:pt x="3446919" y="2322055"/>
                  <a:pt x="3500887" y="2534877"/>
                </a:cubicBezTo>
                <a:cubicBezTo>
                  <a:pt x="3554855" y="2747699"/>
                  <a:pt x="3460449" y="2849571"/>
                  <a:pt x="3500887" y="2938152"/>
                </a:cubicBezTo>
                <a:cubicBezTo>
                  <a:pt x="3541325" y="3026734"/>
                  <a:pt x="3464946" y="3478750"/>
                  <a:pt x="3500887" y="3629482"/>
                </a:cubicBezTo>
                <a:cubicBezTo>
                  <a:pt x="3536828" y="3780214"/>
                  <a:pt x="3498908" y="3985470"/>
                  <a:pt x="3500887" y="4263201"/>
                </a:cubicBezTo>
                <a:cubicBezTo>
                  <a:pt x="3502866" y="4540932"/>
                  <a:pt x="3495096" y="4510934"/>
                  <a:pt x="3500887" y="4666477"/>
                </a:cubicBezTo>
                <a:cubicBezTo>
                  <a:pt x="3506678" y="4822020"/>
                  <a:pt x="3479669" y="5031602"/>
                  <a:pt x="3500887" y="5184975"/>
                </a:cubicBezTo>
                <a:cubicBezTo>
                  <a:pt x="3522105" y="5338348"/>
                  <a:pt x="3450665" y="5571419"/>
                  <a:pt x="3500887" y="5761083"/>
                </a:cubicBezTo>
                <a:cubicBezTo>
                  <a:pt x="3338223" y="5796833"/>
                  <a:pt x="3178306" y="5721197"/>
                  <a:pt x="2882397" y="5761083"/>
                </a:cubicBezTo>
                <a:cubicBezTo>
                  <a:pt x="2586488" y="5800969"/>
                  <a:pt x="2604759" y="5700729"/>
                  <a:pt x="2333925" y="5761083"/>
                </a:cubicBezTo>
                <a:cubicBezTo>
                  <a:pt x="2063091" y="5821437"/>
                  <a:pt x="2052868" y="5726479"/>
                  <a:pt x="1855470" y="5761083"/>
                </a:cubicBezTo>
                <a:cubicBezTo>
                  <a:pt x="1658072" y="5795687"/>
                  <a:pt x="1388465" y="5688667"/>
                  <a:pt x="1236980" y="5761083"/>
                </a:cubicBezTo>
                <a:cubicBezTo>
                  <a:pt x="1085495" y="5833499"/>
                  <a:pt x="991197" y="5721895"/>
                  <a:pt x="758526" y="5761083"/>
                </a:cubicBezTo>
                <a:cubicBezTo>
                  <a:pt x="525855" y="5800271"/>
                  <a:pt x="218804" y="5685468"/>
                  <a:pt x="0" y="5761083"/>
                </a:cubicBezTo>
                <a:cubicBezTo>
                  <a:pt x="-29935" y="5450134"/>
                  <a:pt x="22515" y="5241350"/>
                  <a:pt x="0" y="5069753"/>
                </a:cubicBezTo>
                <a:cubicBezTo>
                  <a:pt x="-22515" y="4898156"/>
                  <a:pt x="34070" y="4651290"/>
                  <a:pt x="0" y="4493645"/>
                </a:cubicBezTo>
                <a:cubicBezTo>
                  <a:pt x="-34070" y="4336000"/>
                  <a:pt x="32609" y="4154404"/>
                  <a:pt x="0" y="4032758"/>
                </a:cubicBezTo>
                <a:cubicBezTo>
                  <a:pt x="-32609" y="3911112"/>
                  <a:pt x="44707" y="3822969"/>
                  <a:pt x="0" y="3629482"/>
                </a:cubicBezTo>
                <a:cubicBezTo>
                  <a:pt x="-44707" y="3435995"/>
                  <a:pt x="19054" y="3303863"/>
                  <a:pt x="0" y="3053374"/>
                </a:cubicBezTo>
                <a:cubicBezTo>
                  <a:pt x="-19054" y="2802885"/>
                  <a:pt x="3781" y="2849447"/>
                  <a:pt x="0" y="2650098"/>
                </a:cubicBezTo>
                <a:cubicBezTo>
                  <a:pt x="-3781" y="2450749"/>
                  <a:pt x="45360" y="2117947"/>
                  <a:pt x="0" y="1958768"/>
                </a:cubicBezTo>
                <a:cubicBezTo>
                  <a:pt x="-45360" y="1799589"/>
                  <a:pt x="11670" y="1569688"/>
                  <a:pt x="0" y="1325049"/>
                </a:cubicBezTo>
                <a:cubicBezTo>
                  <a:pt x="-11670" y="1080410"/>
                  <a:pt x="51787" y="1056939"/>
                  <a:pt x="0" y="806552"/>
                </a:cubicBezTo>
                <a:cubicBezTo>
                  <a:pt x="-51787" y="556165"/>
                  <a:pt x="46024" y="345970"/>
                  <a:pt x="0" y="0"/>
                </a:cubicBezTo>
                <a:close/>
              </a:path>
            </a:pathLst>
          </a:custGeom>
          <a:ln>
            <a:solidFill>
              <a:schemeClr val="tx1"/>
            </a:solidFill>
            <a:extLst>
              <a:ext uri="{C807C97D-BFC1-408E-A445-0C87EB9F89A2}">
                <ask:lineSketchStyleProps xmlns:ask="http://schemas.microsoft.com/office/drawing/2018/sketchyshapes" sd="3561960467">
                  <ask:type>
                    <ask:lineSketchScribble/>
                  </ask:type>
                </ask:lineSketchStyleProps>
              </a:ext>
            </a:extLst>
          </a:ln>
        </p:spPr>
        <p:txBody>
          <a:bodyPr>
            <a:noAutofit/>
          </a:bodyPr>
          <a:lstStyle/>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 C program to insert a node in AVL tree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#include&lt;stdio.h&gt;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#include&lt;stdlib.h&gt;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 An AVL tree node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struct Node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    int key;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    struct Node *left;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    struct Node *right;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    int height;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 A utility function to get the height of the tree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int height(struct Node *N)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    if (N == NULL)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        return 0;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    return N-&gt;height;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 A utility function to get maximum of two integers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int max(int a, int b)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    return (a &gt; b)? a : b; </a:t>
            </a:r>
          </a:p>
          <a:p>
            <a:pPr marL="0" indent="0">
              <a:lnSpc>
                <a:spcPct val="120000"/>
              </a:lnSpc>
              <a:spcBef>
                <a:spcPts val="0"/>
              </a:spcBef>
              <a:buNone/>
            </a:pPr>
            <a:r>
              <a:rPr lang="en-US" sz="1200" dirty="0">
                <a:latin typeface="Times New Roman" panose="02020603050405020304" pitchFamily="18" charset="0"/>
                <a:cs typeface="Times New Roman" panose="02020603050405020304" pitchFamily="18" charset="0"/>
              </a:rPr>
              <a:t>} </a:t>
            </a:r>
          </a:p>
        </p:txBody>
      </p:sp>
      <p:sp>
        <p:nvSpPr>
          <p:cNvPr id="5" name="Content Placeholder 3">
            <a:extLst>
              <a:ext uri="{FF2B5EF4-FFF2-40B4-BE49-F238E27FC236}">
                <a16:creationId xmlns:a16="http://schemas.microsoft.com/office/drawing/2014/main" id="{757A9B60-3262-3647-32A6-C601DA6D809E}"/>
              </a:ext>
            </a:extLst>
          </p:cNvPr>
          <p:cNvSpPr txBox="1">
            <a:spLocks/>
          </p:cNvSpPr>
          <p:nvPr/>
        </p:nvSpPr>
        <p:spPr>
          <a:xfrm>
            <a:off x="4027098" y="966156"/>
            <a:ext cx="4418162" cy="5822831"/>
          </a:xfrm>
          <a:custGeom>
            <a:avLst/>
            <a:gdLst>
              <a:gd name="connsiteX0" fmla="*/ 0 w 4418162"/>
              <a:gd name="connsiteY0" fmla="*/ 0 h 5822831"/>
              <a:gd name="connsiteX1" fmla="*/ 552270 w 4418162"/>
              <a:gd name="connsiteY1" fmla="*/ 0 h 5822831"/>
              <a:gd name="connsiteX2" fmla="*/ 1148722 w 4418162"/>
              <a:gd name="connsiteY2" fmla="*/ 0 h 5822831"/>
              <a:gd name="connsiteX3" fmla="*/ 1568448 w 4418162"/>
              <a:gd name="connsiteY3" fmla="*/ 0 h 5822831"/>
              <a:gd name="connsiteX4" fmla="*/ 2032355 w 4418162"/>
              <a:gd name="connsiteY4" fmla="*/ 0 h 5822831"/>
              <a:gd name="connsiteX5" fmla="*/ 2672988 w 4418162"/>
              <a:gd name="connsiteY5" fmla="*/ 0 h 5822831"/>
              <a:gd name="connsiteX6" fmla="*/ 3269440 w 4418162"/>
              <a:gd name="connsiteY6" fmla="*/ 0 h 5822831"/>
              <a:gd name="connsiteX7" fmla="*/ 3777529 w 4418162"/>
              <a:gd name="connsiteY7" fmla="*/ 0 h 5822831"/>
              <a:gd name="connsiteX8" fmla="*/ 4418162 w 4418162"/>
              <a:gd name="connsiteY8" fmla="*/ 0 h 5822831"/>
              <a:gd name="connsiteX9" fmla="*/ 4418162 w 4418162"/>
              <a:gd name="connsiteY9" fmla="*/ 407598 h 5822831"/>
              <a:gd name="connsiteX10" fmla="*/ 4418162 w 4418162"/>
              <a:gd name="connsiteY10" fmla="*/ 1106338 h 5822831"/>
              <a:gd name="connsiteX11" fmla="*/ 4418162 w 4418162"/>
              <a:gd name="connsiteY11" fmla="*/ 1688621 h 5822831"/>
              <a:gd name="connsiteX12" fmla="*/ 4418162 w 4418162"/>
              <a:gd name="connsiteY12" fmla="*/ 2329132 h 5822831"/>
              <a:gd name="connsiteX13" fmla="*/ 4418162 w 4418162"/>
              <a:gd name="connsiteY13" fmla="*/ 2911416 h 5822831"/>
              <a:gd name="connsiteX14" fmla="*/ 4418162 w 4418162"/>
              <a:gd name="connsiteY14" fmla="*/ 3319014 h 5822831"/>
              <a:gd name="connsiteX15" fmla="*/ 4418162 w 4418162"/>
              <a:gd name="connsiteY15" fmla="*/ 3784840 h 5822831"/>
              <a:gd name="connsiteX16" fmla="*/ 4418162 w 4418162"/>
              <a:gd name="connsiteY16" fmla="*/ 4425352 h 5822831"/>
              <a:gd name="connsiteX17" fmla="*/ 4418162 w 4418162"/>
              <a:gd name="connsiteY17" fmla="*/ 4832950 h 5822831"/>
              <a:gd name="connsiteX18" fmla="*/ 4418162 w 4418162"/>
              <a:gd name="connsiteY18" fmla="*/ 5822831 h 5822831"/>
              <a:gd name="connsiteX19" fmla="*/ 3821710 w 4418162"/>
              <a:gd name="connsiteY19" fmla="*/ 5822831 h 5822831"/>
              <a:gd name="connsiteX20" fmla="*/ 3269440 w 4418162"/>
              <a:gd name="connsiteY20" fmla="*/ 5822831 h 5822831"/>
              <a:gd name="connsiteX21" fmla="*/ 2628806 w 4418162"/>
              <a:gd name="connsiteY21" fmla="*/ 5822831 h 5822831"/>
              <a:gd name="connsiteX22" fmla="*/ 2209081 w 4418162"/>
              <a:gd name="connsiteY22" fmla="*/ 5822831 h 5822831"/>
              <a:gd name="connsiteX23" fmla="*/ 1789356 w 4418162"/>
              <a:gd name="connsiteY23" fmla="*/ 5822831 h 5822831"/>
              <a:gd name="connsiteX24" fmla="*/ 1148722 w 4418162"/>
              <a:gd name="connsiteY24" fmla="*/ 5822831 h 5822831"/>
              <a:gd name="connsiteX25" fmla="*/ 684815 w 4418162"/>
              <a:gd name="connsiteY25" fmla="*/ 5822831 h 5822831"/>
              <a:gd name="connsiteX26" fmla="*/ 0 w 4418162"/>
              <a:gd name="connsiteY26" fmla="*/ 5822831 h 5822831"/>
              <a:gd name="connsiteX27" fmla="*/ 0 w 4418162"/>
              <a:gd name="connsiteY27" fmla="*/ 5357005 h 5822831"/>
              <a:gd name="connsiteX28" fmla="*/ 0 w 4418162"/>
              <a:gd name="connsiteY28" fmla="*/ 4658265 h 5822831"/>
              <a:gd name="connsiteX29" fmla="*/ 0 w 4418162"/>
              <a:gd name="connsiteY29" fmla="*/ 4017753 h 5822831"/>
              <a:gd name="connsiteX30" fmla="*/ 0 w 4418162"/>
              <a:gd name="connsiteY30" fmla="*/ 3493699 h 5822831"/>
              <a:gd name="connsiteX31" fmla="*/ 0 w 4418162"/>
              <a:gd name="connsiteY31" fmla="*/ 2794959 h 5822831"/>
              <a:gd name="connsiteX32" fmla="*/ 0 w 4418162"/>
              <a:gd name="connsiteY32" fmla="*/ 2212676 h 5822831"/>
              <a:gd name="connsiteX33" fmla="*/ 0 w 4418162"/>
              <a:gd name="connsiteY33" fmla="*/ 1630393 h 5822831"/>
              <a:gd name="connsiteX34" fmla="*/ 0 w 4418162"/>
              <a:gd name="connsiteY34" fmla="*/ 1048110 h 5822831"/>
              <a:gd name="connsiteX35" fmla="*/ 0 w 4418162"/>
              <a:gd name="connsiteY35" fmla="*/ 0 h 5822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418162" h="5822831" fill="none" extrusionOk="0">
                <a:moveTo>
                  <a:pt x="0" y="0"/>
                </a:moveTo>
                <a:cubicBezTo>
                  <a:pt x="239157" y="-10002"/>
                  <a:pt x="330054" y="23675"/>
                  <a:pt x="552270" y="0"/>
                </a:cubicBezTo>
                <a:cubicBezTo>
                  <a:pt x="774486" y="-23675"/>
                  <a:pt x="946128" y="42702"/>
                  <a:pt x="1148722" y="0"/>
                </a:cubicBezTo>
                <a:cubicBezTo>
                  <a:pt x="1351316" y="-42702"/>
                  <a:pt x="1393800" y="4865"/>
                  <a:pt x="1568448" y="0"/>
                </a:cubicBezTo>
                <a:cubicBezTo>
                  <a:pt x="1743096" y="-4865"/>
                  <a:pt x="1821958" y="52030"/>
                  <a:pt x="2032355" y="0"/>
                </a:cubicBezTo>
                <a:cubicBezTo>
                  <a:pt x="2242752" y="-52030"/>
                  <a:pt x="2468110" y="29566"/>
                  <a:pt x="2672988" y="0"/>
                </a:cubicBezTo>
                <a:cubicBezTo>
                  <a:pt x="2877866" y="-29566"/>
                  <a:pt x="3080867" y="16801"/>
                  <a:pt x="3269440" y="0"/>
                </a:cubicBezTo>
                <a:cubicBezTo>
                  <a:pt x="3458013" y="-16801"/>
                  <a:pt x="3582086" y="15949"/>
                  <a:pt x="3777529" y="0"/>
                </a:cubicBezTo>
                <a:cubicBezTo>
                  <a:pt x="3972972" y="-15949"/>
                  <a:pt x="4230182" y="67229"/>
                  <a:pt x="4418162" y="0"/>
                </a:cubicBezTo>
                <a:cubicBezTo>
                  <a:pt x="4433924" y="128088"/>
                  <a:pt x="4384271" y="205265"/>
                  <a:pt x="4418162" y="407598"/>
                </a:cubicBezTo>
                <a:cubicBezTo>
                  <a:pt x="4452053" y="609931"/>
                  <a:pt x="4340716" y="966149"/>
                  <a:pt x="4418162" y="1106338"/>
                </a:cubicBezTo>
                <a:cubicBezTo>
                  <a:pt x="4495608" y="1246527"/>
                  <a:pt x="4410079" y="1492708"/>
                  <a:pt x="4418162" y="1688621"/>
                </a:cubicBezTo>
                <a:cubicBezTo>
                  <a:pt x="4426245" y="1884534"/>
                  <a:pt x="4360811" y="2105207"/>
                  <a:pt x="4418162" y="2329132"/>
                </a:cubicBezTo>
                <a:cubicBezTo>
                  <a:pt x="4475513" y="2553057"/>
                  <a:pt x="4366933" y="2768228"/>
                  <a:pt x="4418162" y="2911416"/>
                </a:cubicBezTo>
                <a:cubicBezTo>
                  <a:pt x="4469391" y="3054604"/>
                  <a:pt x="4395185" y="3194849"/>
                  <a:pt x="4418162" y="3319014"/>
                </a:cubicBezTo>
                <a:cubicBezTo>
                  <a:pt x="4441139" y="3443179"/>
                  <a:pt x="4363974" y="3617746"/>
                  <a:pt x="4418162" y="3784840"/>
                </a:cubicBezTo>
                <a:cubicBezTo>
                  <a:pt x="4472350" y="3951934"/>
                  <a:pt x="4400644" y="4221319"/>
                  <a:pt x="4418162" y="4425352"/>
                </a:cubicBezTo>
                <a:cubicBezTo>
                  <a:pt x="4435680" y="4629385"/>
                  <a:pt x="4414241" y="4665091"/>
                  <a:pt x="4418162" y="4832950"/>
                </a:cubicBezTo>
                <a:cubicBezTo>
                  <a:pt x="4422083" y="5000809"/>
                  <a:pt x="4309485" y="5457895"/>
                  <a:pt x="4418162" y="5822831"/>
                </a:cubicBezTo>
                <a:cubicBezTo>
                  <a:pt x="4275869" y="5892510"/>
                  <a:pt x="4071527" y="5785337"/>
                  <a:pt x="3821710" y="5822831"/>
                </a:cubicBezTo>
                <a:cubicBezTo>
                  <a:pt x="3571893" y="5860325"/>
                  <a:pt x="3381392" y="5777108"/>
                  <a:pt x="3269440" y="5822831"/>
                </a:cubicBezTo>
                <a:cubicBezTo>
                  <a:pt x="3157488" y="5868554"/>
                  <a:pt x="2877099" y="5780109"/>
                  <a:pt x="2628806" y="5822831"/>
                </a:cubicBezTo>
                <a:cubicBezTo>
                  <a:pt x="2380513" y="5865553"/>
                  <a:pt x="2293696" y="5812512"/>
                  <a:pt x="2209081" y="5822831"/>
                </a:cubicBezTo>
                <a:cubicBezTo>
                  <a:pt x="2124466" y="5833150"/>
                  <a:pt x="1882554" y="5821292"/>
                  <a:pt x="1789356" y="5822831"/>
                </a:cubicBezTo>
                <a:cubicBezTo>
                  <a:pt x="1696159" y="5824370"/>
                  <a:pt x="1359107" y="5820314"/>
                  <a:pt x="1148722" y="5822831"/>
                </a:cubicBezTo>
                <a:cubicBezTo>
                  <a:pt x="938337" y="5825348"/>
                  <a:pt x="803936" y="5769720"/>
                  <a:pt x="684815" y="5822831"/>
                </a:cubicBezTo>
                <a:cubicBezTo>
                  <a:pt x="565694" y="5875942"/>
                  <a:pt x="302091" y="5809483"/>
                  <a:pt x="0" y="5822831"/>
                </a:cubicBezTo>
                <a:cubicBezTo>
                  <a:pt x="-49819" y="5708532"/>
                  <a:pt x="39119" y="5530146"/>
                  <a:pt x="0" y="5357005"/>
                </a:cubicBezTo>
                <a:cubicBezTo>
                  <a:pt x="-39119" y="5183864"/>
                  <a:pt x="66297" y="4831110"/>
                  <a:pt x="0" y="4658265"/>
                </a:cubicBezTo>
                <a:cubicBezTo>
                  <a:pt x="-66297" y="4485420"/>
                  <a:pt x="64002" y="4167043"/>
                  <a:pt x="0" y="4017753"/>
                </a:cubicBezTo>
                <a:cubicBezTo>
                  <a:pt x="-64002" y="3868463"/>
                  <a:pt x="22605" y="3669417"/>
                  <a:pt x="0" y="3493699"/>
                </a:cubicBezTo>
                <a:cubicBezTo>
                  <a:pt x="-22605" y="3317981"/>
                  <a:pt x="70831" y="3026146"/>
                  <a:pt x="0" y="2794959"/>
                </a:cubicBezTo>
                <a:cubicBezTo>
                  <a:pt x="-70831" y="2563772"/>
                  <a:pt x="17888" y="2400022"/>
                  <a:pt x="0" y="2212676"/>
                </a:cubicBezTo>
                <a:cubicBezTo>
                  <a:pt x="-17888" y="2025330"/>
                  <a:pt x="49606" y="1841494"/>
                  <a:pt x="0" y="1630393"/>
                </a:cubicBezTo>
                <a:cubicBezTo>
                  <a:pt x="-49606" y="1419292"/>
                  <a:pt x="5511" y="1178832"/>
                  <a:pt x="0" y="1048110"/>
                </a:cubicBezTo>
                <a:cubicBezTo>
                  <a:pt x="-5511" y="917388"/>
                  <a:pt x="52483" y="365944"/>
                  <a:pt x="0" y="0"/>
                </a:cubicBezTo>
                <a:close/>
              </a:path>
              <a:path w="4418162" h="5822831" stroke="0" extrusionOk="0">
                <a:moveTo>
                  <a:pt x="0" y="0"/>
                </a:moveTo>
                <a:cubicBezTo>
                  <a:pt x="177288" y="-6632"/>
                  <a:pt x="372524" y="4073"/>
                  <a:pt x="508089" y="0"/>
                </a:cubicBezTo>
                <a:cubicBezTo>
                  <a:pt x="643654" y="-4073"/>
                  <a:pt x="811015" y="13039"/>
                  <a:pt x="927814" y="0"/>
                </a:cubicBezTo>
                <a:cubicBezTo>
                  <a:pt x="1044613" y="-13039"/>
                  <a:pt x="1231931" y="4535"/>
                  <a:pt x="1435903" y="0"/>
                </a:cubicBezTo>
                <a:cubicBezTo>
                  <a:pt x="1639875" y="-4535"/>
                  <a:pt x="1877584" y="73051"/>
                  <a:pt x="2076536" y="0"/>
                </a:cubicBezTo>
                <a:cubicBezTo>
                  <a:pt x="2275488" y="-73051"/>
                  <a:pt x="2325601" y="41691"/>
                  <a:pt x="2540443" y="0"/>
                </a:cubicBezTo>
                <a:cubicBezTo>
                  <a:pt x="2755285" y="-41691"/>
                  <a:pt x="2905725" y="55460"/>
                  <a:pt x="3136895" y="0"/>
                </a:cubicBezTo>
                <a:cubicBezTo>
                  <a:pt x="3368065" y="-55460"/>
                  <a:pt x="3476066" y="19931"/>
                  <a:pt x="3733347" y="0"/>
                </a:cubicBezTo>
                <a:cubicBezTo>
                  <a:pt x="3990628" y="-19931"/>
                  <a:pt x="4092361" y="37834"/>
                  <a:pt x="4418162" y="0"/>
                </a:cubicBezTo>
                <a:cubicBezTo>
                  <a:pt x="4443392" y="162772"/>
                  <a:pt x="4382945" y="233868"/>
                  <a:pt x="4418162" y="407598"/>
                </a:cubicBezTo>
                <a:cubicBezTo>
                  <a:pt x="4453379" y="581328"/>
                  <a:pt x="4407353" y="802846"/>
                  <a:pt x="4418162" y="931653"/>
                </a:cubicBezTo>
                <a:cubicBezTo>
                  <a:pt x="4428971" y="1060460"/>
                  <a:pt x="4405358" y="1258613"/>
                  <a:pt x="4418162" y="1397479"/>
                </a:cubicBezTo>
                <a:cubicBezTo>
                  <a:pt x="4430966" y="1536345"/>
                  <a:pt x="4378145" y="1726749"/>
                  <a:pt x="4418162" y="2037991"/>
                </a:cubicBezTo>
                <a:cubicBezTo>
                  <a:pt x="4458179" y="2349233"/>
                  <a:pt x="4407470" y="2389543"/>
                  <a:pt x="4418162" y="2503817"/>
                </a:cubicBezTo>
                <a:cubicBezTo>
                  <a:pt x="4428854" y="2618091"/>
                  <a:pt x="4409399" y="2868893"/>
                  <a:pt x="4418162" y="3144329"/>
                </a:cubicBezTo>
                <a:cubicBezTo>
                  <a:pt x="4426925" y="3419765"/>
                  <a:pt x="4360237" y="3509819"/>
                  <a:pt x="4418162" y="3784840"/>
                </a:cubicBezTo>
                <a:cubicBezTo>
                  <a:pt x="4476087" y="4059861"/>
                  <a:pt x="4404048" y="4237229"/>
                  <a:pt x="4418162" y="4367123"/>
                </a:cubicBezTo>
                <a:cubicBezTo>
                  <a:pt x="4432276" y="4497017"/>
                  <a:pt x="4404230" y="4719504"/>
                  <a:pt x="4418162" y="5065863"/>
                </a:cubicBezTo>
                <a:cubicBezTo>
                  <a:pt x="4432094" y="5412222"/>
                  <a:pt x="4400997" y="5634004"/>
                  <a:pt x="4418162" y="5822831"/>
                </a:cubicBezTo>
                <a:cubicBezTo>
                  <a:pt x="4323523" y="5874506"/>
                  <a:pt x="4108504" y="5772283"/>
                  <a:pt x="3954255" y="5822831"/>
                </a:cubicBezTo>
                <a:cubicBezTo>
                  <a:pt x="3800006" y="5873379"/>
                  <a:pt x="3623741" y="5816286"/>
                  <a:pt x="3534530" y="5822831"/>
                </a:cubicBezTo>
                <a:cubicBezTo>
                  <a:pt x="3445319" y="5829376"/>
                  <a:pt x="3087025" y="5806776"/>
                  <a:pt x="2893896" y="5822831"/>
                </a:cubicBezTo>
                <a:cubicBezTo>
                  <a:pt x="2700767" y="5838886"/>
                  <a:pt x="2507683" y="5781802"/>
                  <a:pt x="2341626" y="5822831"/>
                </a:cubicBezTo>
                <a:cubicBezTo>
                  <a:pt x="2175569" y="5863860"/>
                  <a:pt x="2060284" y="5801401"/>
                  <a:pt x="1921900" y="5822831"/>
                </a:cubicBezTo>
                <a:cubicBezTo>
                  <a:pt x="1783516" y="5844261"/>
                  <a:pt x="1603292" y="5784198"/>
                  <a:pt x="1457993" y="5822831"/>
                </a:cubicBezTo>
                <a:cubicBezTo>
                  <a:pt x="1312694" y="5861464"/>
                  <a:pt x="1109954" y="5787681"/>
                  <a:pt x="994086" y="5822831"/>
                </a:cubicBezTo>
                <a:cubicBezTo>
                  <a:pt x="878218" y="5857981"/>
                  <a:pt x="633633" y="5807017"/>
                  <a:pt x="485998" y="5822831"/>
                </a:cubicBezTo>
                <a:cubicBezTo>
                  <a:pt x="338363" y="5838645"/>
                  <a:pt x="242090" y="5816488"/>
                  <a:pt x="0" y="5822831"/>
                </a:cubicBezTo>
                <a:cubicBezTo>
                  <a:pt x="-35499" y="5624255"/>
                  <a:pt x="42037" y="5510327"/>
                  <a:pt x="0" y="5298776"/>
                </a:cubicBezTo>
                <a:cubicBezTo>
                  <a:pt x="-42037" y="5087226"/>
                  <a:pt x="45742" y="4881181"/>
                  <a:pt x="0" y="4600036"/>
                </a:cubicBezTo>
                <a:cubicBezTo>
                  <a:pt x="-45742" y="4318891"/>
                  <a:pt x="64290" y="4153404"/>
                  <a:pt x="0" y="4017753"/>
                </a:cubicBezTo>
                <a:cubicBezTo>
                  <a:pt x="-64290" y="3882102"/>
                  <a:pt x="21857" y="3603075"/>
                  <a:pt x="0" y="3493699"/>
                </a:cubicBezTo>
                <a:cubicBezTo>
                  <a:pt x="-21857" y="3384323"/>
                  <a:pt x="19244" y="3111761"/>
                  <a:pt x="0" y="2853187"/>
                </a:cubicBezTo>
                <a:cubicBezTo>
                  <a:pt x="-19244" y="2594613"/>
                  <a:pt x="31854" y="2449617"/>
                  <a:pt x="0" y="2329132"/>
                </a:cubicBezTo>
                <a:cubicBezTo>
                  <a:pt x="-31854" y="2208648"/>
                  <a:pt x="73161" y="1832660"/>
                  <a:pt x="0" y="1688621"/>
                </a:cubicBezTo>
                <a:cubicBezTo>
                  <a:pt x="-73161" y="1544582"/>
                  <a:pt x="42194" y="1168581"/>
                  <a:pt x="0" y="989881"/>
                </a:cubicBezTo>
                <a:cubicBezTo>
                  <a:pt x="-42194" y="811181"/>
                  <a:pt x="17178" y="675139"/>
                  <a:pt x="0" y="582283"/>
                </a:cubicBezTo>
                <a:cubicBezTo>
                  <a:pt x="-17178" y="489427"/>
                  <a:pt x="60810" y="210230"/>
                  <a:pt x="0" y="0"/>
                </a:cubicBezTo>
                <a:close/>
              </a:path>
            </a:pathLst>
          </a:custGeom>
          <a:ln>
            <a:solidFill>
              <a:schemeClr val="tx1"/>
            </a:solidFill>
            <a:extLst>
              <a:ext uri="{C807C97D-BFC1-408E-A445-0C87EB9F89A2}">
                <ask:lineSketchStyleProps xmlns:ask="http://schemas.microsoft.com/office/drawing/2018/sketchyshapes" sd="2342095549">
                  <a:prstGeom prst="rect">
                    <a:avLst/>
                  </a:prstGeom>
                  <ask:type>
                    <ask:lineSketchScribble/>
                  </ask:type>
                </ask:lineSketchStyleProps>
              </a:ext>
            </a:extLs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Helper function that allocates a new node with the given key and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NULL left and right pointers.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struct Node* newNode(int key)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struct Node* node = (struct Node*)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malloc(</a:t>
            </a:r>
            <a:r>
              <a:rPr lang="en-US" sz="1200" dirty="0" err="1">
                <a:latin typeface="Times New Roman" panose="02020603050405020304" pitchFamily="18" charset="0"/>
                <a:cs typeface="Times New Roman" panose="02020603050405020304" pitchFamily="18" charset="0"/>
              </a:rPr>
              <a:t>sizeof</a:t>
            </a:r>
            <a:r>
              <a:rPr lang="en-US" sz="1200" dirty="0">
                <a:latin typeface="Times New Roman" panose="02020603050405020304" pitchFamily="18" charset="0"/>
                <a:cs typeface="Times New Roman" panose="02020603050405020304" pitchFamily="18" charset="0"/>
              </a:rPr>
              <a:t>(struct Node));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node-&gt;key   = key;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node-&gt;left   = NULL;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node-&gt;right  = NULL;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node-&gt;height = 1;  // new node is initially added at leaf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return(node);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A utility function to right rotate subtree rooted with y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See the diagram given above.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struct Node *</a:t>
            </a:r>
            <a:r>
              <a:rPr lang="en-US" sz="1200" dirty="0" err="1">
                <a:latin typeface="Times New Roman" panose="02020603050405020304" pitchFamily="18" charset="0"/>
                <a:cs typeface="Times New Roman" panose="02020603050405020304" pitchFamily="18" charset="0"/>
              </a:rPr>
              <a:t>rightRotate</a:t>
            </a:r>
            <a:r>
              <a:rPr lang="en-US" sz="1200" dirty="0">
                <a:latin typeface="Times New Roman" panose="02020603050405020304" pitchFamily="18" charset="0"/>
                <a:cs typeface="Times New Roman" panose="02020603050405020304" pitchFamily="18" charset="0"/>
              </a:rPr>
              <a:t>(struct Node *y)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struct Node *x = y-&gt;left;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struct Node *T2 = x-&gt;right;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Perform rotation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x-&gt;right = y;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y-&gt;left = T2;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Update heights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y-&gt;height = max(height(y-&gt;left),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height(y-&gt;right)) + 1;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x-&gt;height = max(height(x-&gt;left),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height(x-&gt;right)) + 1;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Return new root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return x;   } </a:t>
            </a:r>
          </a:p>
        </p:txBody>
      </p:sp>
      <p:sp>
        <p:nvSpPr>
          <p:cNvPr id="7" name="Content Placeholder 3">
            <a:extLst>
              <a:ext uri="{FF2B5EF4-FFF2-40B4-BE49-F238E27FC236}">
                <a16:creationId xmlns:a16="http://schemas.microsoft.com/office/drawing/2014/main" id="{09AD5278-11B2-950F-A5C0-F3A86A72CB0D}"/>
              </a:ext>
            </a:extLst>
          </p:cNvPr>
          <p:cNvSpPr txBox="1">
            <a:spLocks/>
          </p:cNvSpPr>
          <p:nvPr/>
        </p:nvSpPr>
        <p:spPr>
          <a:xfrm>
            <a:off x="8530086" y="966156"/>
            <a:ext cx="3500887" cy="5761083"/>
          </a:xfrm>
          <a:custGeom>
            <a:avLst/>
            <a:gdLst>
              <a:gd name="connsiteX0" fmla="*/ 0 w 3500887"/>
              <a:gd name="connsiteY0" fmla="*/ 0 h 5761083"/>
              <a:gd name="connsiteX1" fmla="*/ 618490 w 3500887"/>
              <a:gd name="connsiteY1" fmla="*/ 0 h 5761083"/>
              <a:gd name="connsiteX2" fmla="*/ 1236980 w 3500887"/>
              <a:gd name="connsiteY2" fmla="*/ 0 h 5761083"/>
              <a:gd name="connsiteX3" fmla="*/ 1785452 w 3500887"/>
              <a:gd name="connsiteY3" fmla="*/ 0 h 5761083"/>
              <a:gd name="connsiteX4" fmla="*/ 2333925 w 3500887"/>
              <a:gd name="connsiteY4" fmla="*/ 0 h 5761083"/>
              <a:gd name="connsiteX5" fmla="*/ 2952415 w 3500887"/>
              <a:gd name="connsiteY5" fmla="*/ 0 h 5761083"/>
              <a:gd name="connsiteX6" fmla="*/ 3500887 w 3500887"/>
              <a:gd name="connsiteY6" fmla="*/ 0 h 5761083"/>
              <a:gd name="connsiteX7" fmla="*/ 3500887 w 3500887"/>
              <a:gd name="connsiteY7" fmla="*/ 633719 h 5761083"/>
              <a:gd name="connsiteX8" fmla="*/ 3500887 w 3500887"/>
              <a:gd name="connsiteY8" fmla="*/ 1325049 h 5761083"/>
              <a:gd name="connsiteX9" fmla="*/ 3500887 w 3500887"/>
              <a:gd name="connsiteY9" fmla="*/ 2016379 h 5761083"/>
              <a:gd name="connsiteX10" fmla="*/ 3500887 w 3500887"/>
              <a:gd name="connsiteY10" fmla="*/ 2707709 h 5761083"/>
              <a:gd name="connsiteX11" fmla="*/ 3500887 w 3500887"/>
              <a:gd name="connsiteY11" fmla="*/ 3341428 h 5761083"/>
              <a:gd name="connsiteX12" fmla="*/ 3500887 w 3500887"/>
              <a:gd name="connsiteY12" fmla="*/ 3917536 h 5761083"/>
              <a:gd name="connsiteX13" fmla="*/ 3500887 w 3500887"/>
              <a:gd name="connsiteY13" fmla="*/ 4493645 h 5761083"/>
              <a:gd name="connsiteX14" fmla="*/ 3500887 w 3500887"/>
              <a:gd name="connsiteY14" fmla="*/ 5069753 h 5761083"/>
              <a:gd name="connsiteX15" fmla="*/ 3500887 w 3500887"/>
              <a:gd name="connsiteY15" fmla="*/ 5761083 h 5761083"/>
              <a:gd name="connsiteX16" fmla="*/ 2882397 w 3500887"/>
              <a:gd name="connsiteY16" fmla="*/ 5761083 h 5761083"/>
              <a:gd name="connsiteX17" fmla="*/ 2298916 w 3500887"/>
              <a:gd name="connsiteY17" fmla="*/ 5761083 h 5761083"/>
              <a:gd name="connsiteX18" fmla="*/ 1715435 w 3500887"/>
              <a:gd name="connsiteY18" fmla="*/ 5761083 h 5761083"/>
              <a:gd name="connsiteX19" fmla="*/ 1166962 w 3500887"/>
              <a:gd name="connsiteY19" fmla="*/ 5761083 h 5761083"/>
              <a:gd name="connsiteX20" fmla="*/ 653499 w 3500887"/>
              <a:gd name="connsiteY20" fmla="*/ 5761083 h 5761083"/>
              <a:gd name="connsiteX21" fmla="*/ 0 w 3500887"/>
              <a:gd name="connsiteY21" fmla="*/ 5761083 h 5761083"/>
              <a:gd name="connsiteX22" fmla="*/ 0 w 3500887"/>
              <a:gd name="connsiteY22" fmla="*/ 5300196 h 5761083"/>
              <a:gd name="connsiteX23" fmla="*/ 0 w 3500887"/>
              <a:gd name="connsiteY23" fmla="*/ 4724088 h 5761083"/>
              <a:gd name="connsiteX24" fmla="*/ 0 w 3500887"/>
              <a:gd name="connsiteY24" fmla="*/ 4090369 h 5761083"/>
              <a:gd name="connsiteX25" fmla="*/ 0 w 3500887"/>
              <a:gd name="connsiteY25" fmla="*/ 3514261 h 5761083"/>
              <a:gd name="connsiteX26" fmla="*/ 0 w 3500887"/>
              <a:gd name="connsiteY26" fmla="*/ 2938152 h 5761083"/>
              <a:gd name="connsiteX27" fmla="*/ 0 w 3500887"/>
              <a:gd name="connsiteY27" fmla="*/ 2304433 h 5761083"/>
              <a:gd name="connsiteX28" fmla="*/ 0 w 3500887"/>
              <a:gd name="connsiteY28" fmla="*/ 1613103 h 5761083"/>
              <a:gd name="connsiteX29" fmla="*/ 0 w 3500887"/>
              <a:gd name="connsiteY29" fmla="*/ 979384 h 5761083"/>
              <a:gd name="connsiteX30" fmla="*/ 0 w 3500887"/>
              <a:gd name="connsiteY30" fmla="*/ 0 h 576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00887" h="5761083" fill="none" extrusionOk="0">
                <a:moveTo>
                  <a:pt x="0" y="0"/>
                </a:moveTo>
                <a:cubicBezTo>
                  <a:pt x="298701" y="-37915"/>
                  <a:pt x="423625" y="27347"/>
                  <a:pt x="618490" y="0"/>
                </a:cubicBezTo>
                <a:cubicBezTo>
                  <a:pt x="813355" y="-27347"/>
                  <a:pt x="1109248" y="14634"/>
                  <a:pt x="1236980" y="0"/>
                </a:cubicBezTo>
                <a:cubicBezTo>
                  <a:pt x="1364712" y="-14634"/>
                  <a:pt x="1615905" y="326"/>
                  <a:pt x="1785452" y="0"/>
                </a:cubicBezTo>
                <a:cubicBezTo>
                  <a:pt x="1954999" y="-326"/>
                  <a:pt x="2179835" y="25521"/>
                  <a:pt x="2333925" y="0"/>
                </a:cubicBezTo>
                <a:cubicBezTo>
                  <a:pt x="2488015" y="-25521"/>
                  <a:pt x="2756829" y="17868"/>
                  <a:pt x="2952415" y="0"/>
                </a:cubicBezTo>
                <a:cubicBezTo>
                  <a:pt x="3148001" y="-17868"/>
                  <a:pt x="3354158" y="4711"/>
                  <a:pt x="3500887" y="0"/>
                </a:cubicBezTo>
                <a:cubicBezTo>
                  <a:pt x="3566649" y="251226"/>
                  <a:pt x="3447457" y="442612"/>
                  <a:pt x="3500887" y="633719"/>
                </a:cubicBezTo>
                <a:cubicBezTo>
                  <a:pt x="3554317" y="824826"/>
                  <a:pt x="3422617" y="992506"/>
                  <a:pt x="3500887" y="1325049"/>
                </a:cubicBezTo>
                <a:cubicBezTo>
                  <a:pt x="3579157" y="1657592"/>
                  <a:pt x="3476235" y="1767917"/>
                  <a:pt x="3500887" y="2016379"/>
                </a:cubicBezTo>
                <a:cubicBezTo>
                  <a:pt x="3525539" y="2264841"/>
                  <a:pt x="3484134" y="2495707"/>
                  <a:pt x="3500887" y="2707709"/>
                </a:cubicBezTo>
                <a:cubicBezTo>
                  <a:pt x="3517640" y="2919711"/>
                  <a:pt x="3447242" y="3179449"/>
                  <a:pt x="3500887" y="3341428"/>
                </a:cubicBezTo>
                <a:cubicBezTo>
                  <a:pt x="3554532" y="3503407"/>
                  <a:pt x="3470982" y="3763581"/>
                  <a:pt x="3500887" y="3917536"/>
                </a:cubicBezTo>
                <a:cubicBezTo>
                  <a:pt x="3530792" y="4071491"/>
                  <a:pt x="3446784" y="4292219"/>
                  <a:pt x="3500887" y="4493645"/>
                </a:cubicBezTo>
                <a:cubicBezTo>
                  <a:pt x="3554990" y="4695071"/>
                  <a:pt x="3441972" y="4884486"/>
                  <a:pt x="3500887" y="5069753"/>
                </a:cubicBezTo>
                <a:cubicBezTo>
                  <a:pt x="3559802" y="5255020"/>
                  <a:pt x="3460987" y="5543151"/>
                  <a:pt x="3500887" y="5761083"/>
                </a:cubicBezTo>
                <a:cubicBezTo>
                  <a:pt x="3305503" y="5808350"/>
                  <a:pt x="3122959" y="5716960"/>
                  <a:pt x="2882397" y="5761083"/>
                </a:cubicBezTo>
                <a:cubicBezTo>
                  <a:pt x="2641835" y="5805206"/>
                  <a:pt x="2503463" y="5744238"/>
                  <a:pt x="2298916" y="5761083"/>
                </a:cubicBezTo>
                <a:cubicBezTo>
                  <a:pt x="2094369" y="5777928"/>
                  <a:pt x="1994445" y="5693203"/>
                  <a:pt x="1715435" y="5761083"/>
                </a:cubicBezTo>
                <a:cubicBezTo>
                  <a:pt x="1436425" y="5828963"/>
                  <a:pt x="1320210" y="5754771"/>
                  <a:pt x="1166962" y="5761083"/>
                </a:cubicBezTo>
                <a:cubicBezTo>
                  <a:pt x="1013714" y="5767395"/>
                  <a:pt x="867976" y="5713085"/>
                  <a:pt x="653499" y="5761083"/>
                </a:cubicBezTo>
                <a:cubicBezTo>
                  <a:pt x="439022" y="5809081"/>
                  <a:pt x="151871" y="5759726"/>
                  <a:pt x="0" y="5761083"/>
                </a:cubicBezTo>
                <a:cubicBezTo>
                  <a:pt x="-43859" y="5539835"/>
                  <a:pt x="11913" y="5522561"/>
                  <a:pt x="0" y="5300196"/>
                </a:cubicBezTo>
                <a:cubicBezTo>
                  <a:pt x="-11913" y="5077831"/>
                  <a:pt x="32475" y="4911304"/>
                  <a:pt x="0" y="4724088"/>
                </a:cubicBezTo>
                <a:cubicBezTo>
                  <a:pt x="-32475" y="4536872"/>
                  <a:pt x="50850" y="4234079"/>
                  <a:pt x="0" y="4090369"/>
                </a:cubicBezTo>
                <a:cubicBezTo>
                  <a:pt x="-50850" y="3946659"/>
                  <a:pt x="54903" y="3630760"/>
                  <a:pt x="0" y="3514261"/>
                </a:cubicBezTo>
                <a:cubicBezTo>
                  <a:pt x="-54903" y="3397762"/>
                  <a:pt x="14567" y="3201523"/>
                  <a:pt x="0" y="2938152"/>
                </a:cubicBezTo>
                <a:cubicBezTo>
                  <a:pt x="-14567" y="2674781"/>
                  <a:pt x="32677" y="2438160"/>
                  <a:pt x="0" y="2304433"/>
                </a:cubicBezTo>
                <a:cubicBezTo>
                  <a:pt x="-32677" y="2170706"/>
                  <a:pt x="5998" y="1862717"/>
                  <a:pt x="0" y="1613103"/>
                </a:cubicBezTo>
                <a:cubicBezTo>
                  <a:pt x="-5998" y="1363489"/>
                  <a:pt x="68019" y="1119798"/>
                  <a:pt x="0" y="979384"/>
                </a:cubicBezTo>
                <a:cubicBezTo>
                  <a:pt x="-68019" y="838970"/>
                  <a:pt x="73783" y="443719"/>
                  <a:pt x="0" y="0"/>
                </a:cubicBezTo>
                <a:close/>
              </a:path>
              <a:path w="3500887" h="5761083" stroke="0" extrusionOk="0">
                <a:moveTo>
                  <a:pt x="0" y="0"/>
                </a:moveTo>
                <a:cubicBezTo>
                  <a:pt x="233172" y="-31934"/>
                  <a:pt x="353092" y="6036"/>
                  <a:pt x="478455" y="0"/>
                </a:cubicBezTo>
                <a:cubicBezTo>
                  <a:pt x="603819" y="-6036"/>
                  <a:pt x="814017" y="56771"/>
                  <a:pt x="1026927" y="0"/>
                </a:cubicBezTo>
                <a:cubicBezTo>
                  <a:pt x="1239837" y="-56771"/>
                  <a:pt x="1286979" y="23330"/>
                  <a:pt x="1505381" y="0"/>
                </a:cubicBezTo>
                <a:cubicBezTo>
                  <a:pt x="1723783" y="-23330"/>
                  <a:pt x="1891788" y="28255"/>
                  <a:pt x="2123871" y="0"/>
                </a:cubicBezTo>
                <a:cubicBezTo>
                  <a:pt x="2355954" y="-28255"/>
                  <a:pt x="2469486" y="66518"/>
                  <a:pt x="2742361" y="0"/>
                </a:cubicBezTo>
                <a:cubicBezTo>
                  <a:pt x="3015236" y="-66518"/>
                  <a:pt x="3170711" y="17730"/>
                  <a:pt x="3500887" y="0"/>
                </a:cubicBezTo>
                <a:cubicBezTo>
                  <a:pt x="3518671" y="157433"/>
                  <a:pt x="3457022" y="314478"/>
                  <a:pt x="3500887" y="403276"/>
                </a:cubicBezTo>
                <a:cubicBezTo>
                  <a:pt x="3544752" y="492074"/>
                  <a:pt x="3466347" y="838335"/>
                  <a:pt x="3500887" y="1036995"/>
                </a:cubicBezTo>
                <a:cubicBezTo>
                  <a:pt x="3535427" y="1235655"/>
                  <a:pt x="3463678" y="1286729"/>
                  <a:pt x="3500887" y="1440271"/>
                </a:cubicBezTo>
                <a:cubicBezTo>
                  <a:pt x="3538096" y="1593813"/>
                  <a:pt x="3443483" y="1806287"/>
                  <a:pt x="3500887" y="2016379"/>
                </a:cubicBezTo>
                <a:cubicBezTo>
                  <a:pt x="3558291" y="2226471"/>
                  <a:pt x="3446919" y="2322055"/>
                  <a:pt x="3500887" y="2534877"/>
                </a:cubicBezTo>
                <a:cubicBezTo>
                  <a:pt x="3554855" y="2747699"/>
                  <a:pt x="3460449" y="2849571"/>
                  <a:pt x="3500887" y="2938152"/>
                </a:cubicBezTo>
                <a:cubicBezTo>
                  <a:pt x="3541325" y="3026734"/>
                  <a:pt x="3464946" y="3478750"/>
                  <a:pt x="3500887" y="3629482"/>
                </a:cubicBezTo>
                <a:cubicBezTo>
                  <a:pt x="3536828" y="3780214"/>
                  <a:pt x="3498908" y="3985470"/>
                  <a:pt x="3500887" y="4263201"/>
                </a:cubicBezTo>
                <a:cubicBezTo>
                  <a:pt x="3502866" y="4540932"/>
                  <a:pt x="3495096" y="4510934"/>
                  <a:pt x="3500887" y="4666477"/>
                </a:cubicBezTo>
                <a:cubicBezTo>
                  <a:pt x="3506678" y="4822020"/>
                  <a:pt x="3479669" y="5031602"/>
                  <a:pt x="3500887" y="5184975"/>
                </a:cubicBezTo>
                <a:cubicBezTo>
                  <a:pt x="3522105" y="5338348"/>
                  <a:pt x="3450665" y="5571419"/>
                  <a:pt x="3500887" y="5761083"/>
                </a:cubicBezTo>
                <a:cubicBezTo>
                  <a:pt x="3338223" y="5796833"/>
                  <a:pt x="3178306" y="5721197"/>
                  <a:pt x="2882397" y="5761083"/>
                </a:cubicBezTo>
                <a:cubicBezTo>
                  <a:pt x="2586488" y="5800969"/>
                  <a:pt x="2604759" y="5700729"/>
                  <a:pt x="2333925" y="5761083"/>
                </a:cubicBezTo>
                <a:cubicBezTo>
                  <a:pt x="2063091" y="5821437"/>
                  <a:pt x="2052868" y="5726479"/>
                  <a:pt x="1855470" y="5761083"/>
                </a:cubicBezTo>
                <a:cubicBezTo>
                  <a:pt x="1658072" y="5795687"/>
                  <a:pt x="1388465" y="5688667"/>
                  <a:pt x="1236980" y="5761083"/>
                </a:cubicBezTo>
                <a:cubicBezTo>
                  <a:pt x="1085495" y="5833499"/>
                  <a:pt x="991197" y="5721895"/>
                  <a:pt x="758526" y="5761083"/>
                </a:cubicBezTo>
                <a:cubicBezTo>
                  <a:pt x="525855" y="5800271"/>
                  <a:pt x="218804" y="5685468"/>
                  <a:pt x="0" y="5761083"/>
                </a:cubicBezTo>
                <a:cubicBezTo>
                  <a:pt x="-29935" y="5450134"/>
                  <a:pt x="22515" y="5241350"/>
                  <a:pt x="0" y="5069753"/>
                </a:cubicBezTo>
                <a:cubicBezTo>
                  <a:pt x="-22515" y="4898156"/>
                  <a:pt x="34070" y="4651290"/>
                  <a:pt x="0" y="4493645"/>
                </a:cubicBezTo>
                <a:cubicBezTo>
                  <a:pt x="-34070" y="4336000"/>
                  <a:pt x="32609" y="4154404"/>
                  <a:pt x="0" y="4032758"/>
                </a:cubicBezTo>
                <a:cubicBezTo>
                  <a:pt x="-32609" y="3911112"/>
                  <a:pt x="44707" y="3822969"/>
                  <a:pt x="0" y="3629482"/>
                </a:cubicBezTo>
                <a:cubicBezTo>
                  <a:pt x="-44707" y="3435995"/>
                  <a:pt x="19054" y="3303863"/>
                  <a:pt x="0" y="3053374"/>
                </a:cubicBezTo>
                <a:cubicBezTo>
                  <a:pt x="-19054" y="2802885"/>
                  <a:pt x="3781" y="2849447"/>
                  <a:pt x="0" y="2650098"/>
                </a:cubicBezTo>
                <a:cubicBezTo>
                  <a:pt x="-3781" y="2450749"/>
                  <a:pt x="45360" y="2117947"/>
                  <a:pt x="0" y="1958768"/>
                </a:cubicBezTo>
                <a:cubicBezTo>
                  <a:pt x="-45360" y="1799589"/>
                  <a:pt x="11670" y="1569688"/>
                  <a:pt x="0" y="1325049"/>
                </a:cubicBezTo>
                <a:cubicBezTo>
                  <a:pt x="-11670" y="1080410"/>
                  <a:pt x="51787" y="1056939"/>
                  <a:pt x="0" y="806552"/>
                </a:cubicBezTo>
                <a:cubicBezTo>
                  <a:pt x="-51787" y="556165"/>
                  <a:pt x="46024" y="345970"/>
                  <a:pt x="0" y="0"/>
                </a:cubicBezTo>
                <a:close/>
              </a:path>
            </a:pathLst>
          </a:custGeom>
          <a:ln>
            <a:solidFill>
              <a:schemeClr val="tx1"/>
            </a:solidFill>
            <a:extLst>
              <a:ext uri="{C807C97D-BFC1-408E-A445-0C87EB9F89A2}">
                <ask:lineSketchStyleProps xmlns:ask="http://schemas.microsoft.com/office/drawing/2018/sketchyshapes" sd="3561960467">
                  <a:prstGeom prst="rect">
                    <a:avLst/>
                  </a:prstGeom>
                  <ask:type>
                    <ask:lineSketchScribble/>
                  </ask:type>
                </ask:lineSketchStyleProps>
              </a:ext>
            </a:extLs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 utility function to left rotate subtree rooted with x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See the diagram given above.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struct Node *</a:t>
            </a:r>
            <a:r>
              <a:rPr lang="en-US" sz="1200" dirty="0" err="1">
                <a:latin typeface="Times New Roman" panose="02020603050405020304" pitchFamily="18" charset="0"/>
                <a:cs typeface="Times New Roman" panose="02020603050405020304" pitchFamily="18" charset="0"/>
              </a:rPr>
              <a:t>leftRotate</a:t>
            </a:r>
            <a:r>
              <a:rPr lang="en-US" sz="1200" dirty="0">
                <a:latin typeface="Times New Roman" panose="02020603050405020304" pitchFamily="18" charset="0"/>
                <a:cs typeface="Times New Roman" panose="02020603050405020304" pitchFamily="18" charset="0"/>
              </a:rPr>
              <a:t>(struct Node *x)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struct Node *y = x-&gt;right;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struct Node *T2 = y-&gt;left;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Perform rotation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y-&gt;left = x;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x-&gt;right = T2;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Update heights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x-&gt;height = max(height(x-&gt;left),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height(x-&gt;right)) + 1;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y-&gt;height = max(height(y-&gt;left),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height(y-&gt;right)) + 1;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Return new root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return y;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Get Balance factor of node N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int </a:t>
            </a:r>
            <a:r>
              <a:rPr lang="en-US" sz="1200" dirty="0" err="1">
                <a:latin typeface="Times New Roman" panose="02020603050405020304" pitchFamily="18" charset="0"/>
                <a:cs typeface="Times New Roman" panose="02020603050405020304" pitchFamily="18" charset="0"/>
              </a:rPr>
              <a:t>getBalance</a:t>
            </a:r>
            <a:r>
              <a:rPr lang="en-US" sz="1200" dirty="0">
                <a:latin typeface="Times New Roman" panose="02020603050405020304" pitchFamily="18" charset="0"/>
                <a:cs typeface="Times New Roman" panose="02020603050405020304" pitchFamily="18" charset="0"/>
              </a:rPr>
              <a:t>(struct Node *N)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if (N == NULL)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return 0;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return height(N-&gt;left) - height(N-&gt;right);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8409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94AA3-0A0A-05A3-7241-0F7684FB0010}"/>
              </a:ext>
            </a:extLst>
          </p:cNvPr>
          <p:cNvSpPr>
            <a:spLocks noGrp="1"/>
          </p:cNvSpPr>
          <p:nvPr>
            <p:ph type="title"/>
          </p:nvPr>
        </p:nvSpPr>
        <p:spPr>
          <a:xfrm>
            <a:off x="760562" y="69011"/>
            <a:ext cx="10515600" cy="897147"/>
          </a:xfrm>
        </p:spPr>
        <p:txBody>
          <a:bodyPr/>
          <a:lstStyle/>
          <a:p>
            <a:r>
              <a:rPr lang="en-US" b="1" dirty="0">
                <a:latin typeface="Times New Roman" panose="02020603050405020304" pitchFamily="18" charset="0"/>
                <a:cs typeface="Times New Roman" panose="02020603050405020304" pitchFamily="18" charset="0"/>
              </a:rPr>
              <a:t>Illustration of Insertion at AVL Tree</a:t>
            </a:r>
          </a:p>
        </p:txBody>
      </p:sp>
      <p:sp>
        <p:nvSpPr>
          <p:cNvPr id="4" name="Content Placeholder 3">
            <a:extLst>
              <a:ext uri="{FF2B5EF4-FFF2-40B4-BE49-F238E27FC236}">
                <a16:creationId xmlns:a16="http://schemas.microsoft.com/office/drawing/2014/main" id="{4E21F456-DDAE-B497-B23F-5834E17C6507}"/>
              </a:ext>
            </a:extLst>
          </p:cNvPr>
          <p:cNvSpPr>
            <a:spLocks noGrp="1"/>
          </p:cNvSpPr>
          <p:nvPr>
            <p:ph idx="1"/>
          </p:nvPr>
        </p:nvSpPr>
        <p:spPr>
          <a:xfrm>
            <a:off x="441385" y="1027903"/>
            <a:ext cx="3500887" cy="5761083"/>
          </a:xfrm>
          <a:custGeom>
            <a:avLst/>
            <a:gdLst>
              <a:gd name="connsiteX0" fmla="*/ 0 w 3500887"/>
              <a:gd name="connsiteY0" fmla="*/ 0 h 5761083"/>
              <a:gd name="connsiteX1" fmla="*/ 618490 w 3500887"/>
              <a:gd name="connsiteY1" fmla="*/ 0 h 5761083"/>
              <a:gd name="connsiteX2" fmla="*/ 1236980 w 3500887"/>
              <a:gd name="connsiteY2" fmla="*/ 0 h 5761083"/>
              <a:gd name="connsiteX3" fmla="*/ 1785452 w 3500887"/>
              <a:gd name="connsiteY3" fmla="*/ 0 h 5761083"/>
              <a:gd name="connsiteX4" fmla="*/ 2333925 w 3500887"/>
              <a:gd name="connsiteY4" fmla="*/ 0 h 5761083"/>
              <a:gd name="connsiteX5" fmla="*/ 2952415 w 3500887"/>
              <a:gd name="connsiteY5" fmla="*/ 0 h 5761083"/>
              <a:gd name="connsiteX6" fmla="*/ 3500887 w 3500887"/>
              <a:gd name="connsiteY6" fmla="*/ 0 h 5761083"/>
              <a:gd name="connsiteX7" fmla="*/ 3500887 w 3500887"/>
              <a:gd name="connsiteY7" fmla="*/ 633719 h 5761083"/>
              <a:gd name="connsiteX8" fmla="*/ 3500887 w 3500887"/>
              <a:gd name="connsiteY8" fmla="*/ 1325049 h 5761083"/>
              <a:gd name="connsiteX9" fmla="*/ 3500887 w 3500887"/>
              <a:gd name="connsiteY9" fmla="*/ 2016379 h 5761083"/>
              <a:gd name="connsiteX10" fmla="*/ 3500887 w 3500887"/>
              <a:gd name="connsiteY10" fmla="*/ 2707709 h 5761083"/>
              <a:gd name="connsiteX11" fmla="*/ 3500887 w 3500887"/>
              <a:gd name="connsiteY11" fmla="*/ 3341428 h 5761083"/>
              <a:gd name="connsiteX12" fmla="*/ 3500887 w 3500887"/>
              <a:gd name="connsiteY12" fmla="*/ 3917536 h 5761083"/>
              <a:gd name="connsiteX13" fmla="*/ 3500887 w 3500887"/>
              <a:gd name="connsiteY13" fmla="*/ 4493645 h 5761083"/>
              <a:gd name="connsiteX14" fmla="*/ 3500887 w 3500887"/>
              <a:gd name="connsiteY14" fmla="*/ 5069753 h 5761083"/>
              <a:gd name="connsiteX15" fmla="*/ 3500887 w 3500887"/>
              <a:gd name="connsiteY15" fmla="*/ 5761083 h 5761083"/>
              <a:gd name="connsiteX16" fmla="*/ 2882397 w 3500887"/>
              <a:gd name="connsiteY16" fmla="*/ 5761083 h 5761083"/>
              <a:gd name="connsiteX17" fmla="*/ 2298916 w 3500887"/>
              <a:gd name="connsiteY17" fmla="*/ 5761083 h 5761083"/>
              <a:gd name="connsiteX18" fmla="*/ 1715435 w 3500887"/>
              <a:gd name="connsiteY18" fmla="*/ 5761083 h 5761083"/>
              <a:gd name="connsiteX19" fmla="*/ 1166962 w 3500887"/>
              <a:gd name="connsiteY19" fmla="*/ 5761083 h 5761083"/>
              <a:gd name="connsiteX20" fmla="*/ 653499 w 3500887"/>
              <a:gd name="connsiteY20" fmla="*/ 5761083 h 5761083"/>
              <a:gd name="connsiteX21" fmla="*/ 0 w 3500887"/>
              <a:gd name="connsiteY21" fmla="*/ 5761083 h 5761083"/>
              <a:gd name="connsiteX22" fmla="*/ 0 w 3500887"/>
              <a:gd name="connsiteY22" fmla="*/ 5300196 h 5761083"/>
              <a:gd name="connsiteX23" fmla="*/ 0 w 3500887"/>
              <a:gd name="connsiteY23" fmla="*/ 4724088 h 5761083"/>
              <a:gd name="connsiteX24" fmla="*/ 0 w 3500887"/>
              <a:gd name="connsiteY24" fmla="*/ 4090369 h 5761083"/>
              <a:gd name="connsiteX25" fmla="*/ 0 w 3500887"/>
              <a:gd name="connsiteY25" fmla="*/ 3514261 h 5761083"/>
              <a:gd name="connsiteX26" fmla="*/ 0 w 3500887"/>
              <a:gd name="connsiteY26" fmla="*/ 2938152 h 5761083"/>
              <a:gd name="connsiteX27" fmla="*/ 0 w 3500887"/>
              <a:gd name="connsiteY27" fmla="*/ 2304433 h 5761083"/>
              <a:gd name="connsiteX28" fmla="*/ 0 w 3500887"/>
              <a:gd name="connsiteY28" fmla="*/ 1613103 h 5761083"/>
              <a:gd name="connsiteX29" fmla="*/ 0 w 3500887"/>
              <a:gd name="connsiteY29" fmla="*/ 979384 h 5761083"/>
              <a:gd name="connsiteX30" fmla="*/ 0 w 3500887"/>
              <a:gd name="connsiteY30" fmla="*/ 0 h 576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00887" h="5761083" fill="none" extrusionOk="0">
                <a:moveTo>
                  <a:pt x="0" y="0"/>
                </a:moveTo>
                <a:cubicBezTo>
                  <a:pt x="298701" y="-37915"/>
                  <a:pt x="423625" y="27347"/>
                  <a:pt x="618490" y="0"/>
                </a:cubicBezTo>
                <a:cubicBezTo>
                  <a:pt x="813355" y="-27347"/>
                  <a:pt x="1109248" y="14634"/>
                  <a:pt x="1236980" y="0"/>
                </a:cubicBezTo>
                <a:cubicBezTo>
                  <a:pt x="1364712" y="-14634"/>
                  <a:pt x="1615905" y="326"/>
                  <a:pt x="1785452" y="0"/>
                </a:cubicBezTo>
                <a:cubicBezTo>
                  <a:pt x="1954999" y="-326"/>
                  <a:pt x="2179835" y="25521"/>
                  <a:pt x="2333925" y="0"/>
                </a:cubicBezTo>
                <a:cubicBezTo>
                  <a:pt x="2488015" y="-25521"/>
                  <a:pt x="2756829" y="17868"/>
                  <a:pt x="2952415" y="0"/>
                </a:cubicBezTo>
                <a:cubicBezTo>
                  <a:pt x="3148001" y="-17868"/>
                  <a:pt x="3354158" y="4711"/>
                  <a:pt x="3500887" y="0"/>
                </a:cubicBezTo>
                <a:cubicBezTo>
                  <a:pt x="3566649" y="251226"/>
                  <a:pt x="3447457" y="442612"/>
                  <a:pt x="3500887" y="633719"/>
                </a:cubicBezTo>
                <a:cubicBezTo>
                  <a:pt x="3554317" y="824826"/>
                  <a:pt x="3422617" y="992506"/>
                  <a:pt x="3500887" y="1325049"/>
                </a:cubicBezTo>
                <a:cubicBezTo>
                  <a:pt x="3579157" y="1657592"/>
                  <a:pt x="3476235" y="1767917"/>
                  <a:pt x="3500887" y="2016379"/>
                </a:cubicBezTo>
                <a:cubicBezTo>
                  <a:pt x="3525539" y="2264841"/>
                  <a:pt x="3484134" y="2495707"/>
                  <a:pt x="3500887" y="2707709"/>
                </a:cubicBezTo>
                <a:cubicBezTo>
                  <a:pt x="3517640" y="2919711"/>
                  <a:pt x="3447242" y="3179449"/>
                  <a:pt x="3500887" y="3341428"/>
                </a:cubicBezTo>
                <a:cubicBezTo>
                  <a:pt x="3554532" y="3503407"/>
                  <a:pt x="3470982" y="3763581"/>
                  <a:pt x="3500887" y="3917536"/>
                </a:cubicBezTo>
                <a:cubicBezTo>
                  <a:pt x="3530792" y="4071491"/>
                  <a:pt x="3446784" y="4292219"/>
                  <a:pt x="3500887" y="4493645"/>
                </a:cubicBezTo>
                <a:cubicBezTo>
                  <a:pt x="3554990" y="4695071"/>
                  <a:pt x="3441972" y="4884486"/>
                  <a:pt x="3500887" y="5069753"/>
                </a:cubicBezTo>
                <a:cubicBezTo>
                  <a:pt x="3559802" y="5255020"/>
                  <a:pt x="3460987" y="5543151"/>
                  <a:pt x="3500887" y="5761083"/>
                </a:cubicBezTo>
                <a:cubicBezTo>
                  <a:pt x="3305503" y="5808350"/>
                  <a:pt x="3122959" y="5716960"/>
                  <a:pt x="2882397" y="5761083"/>
                </a:cubicBezTo>
                <a:cubicBezTo>
                  <a:pt x="2641835" y="5805206"/>
                  <a:pt x="2503463" y="5744238"/>
                  <a:pt x="2298916" y="5761083"/>
                </a:cubicBezTo>
                <a:cubicBezTo>
                  <a:pt x="2094369" y="5777928"/>
                  <a:pt x="1994445" y="5693203"/>
                  <a:pt x="1715435" y="5761083"/>
                </a:cubicBezTo>
                <a:cubicBezTo>
                  <a:pt x="1436425" y="5828963"/>
                  <a:pt x="1320210" y="5754771"/>
                  <a:pt x="1166962" y="5761083"/>
                </a:cubicBezTo>
                <a:cubicBezTo>
                  <a:pt x="1013714" y="5767395"/>
                  <a:pt x="867976" y="5713085"/>
                  <a:pt x="653499" y="5761083"/>
                </a:cubicBezTo>
                <a:cubicBezTo>
                  <a:pt x="439022" y="5809081"/>
                  <a:pt x="151871" y="5759726"/>
                  <a:pt x="0" y="5761083"/>
                </a:cubicBezTo>
                <a:cubicBezTo>
                  <a:pt x="-43859" y="5539835"/>
                  <a:pt x="11913" y="5522561"/>
                  <a:pt x="0" y="5300196"/>
                </a:cubicBezTo>
                <a:cubicBezTo>
                  <a:pt x="-11913" y="5077831"/>
                  <a:pt x="32475" y="4911304"/>
                  <a:pt x="0" y="4724088"/>
                </a:cubicBezTo>
                <a:cubicBezTo>
                  <a:pt x="-32475" y="4536872"/>
                  <a:pt x="50850" y="4234079"/>
                  <a:pt x="0" y="4090369"/>
                </a:cubicBezTo>
                <a:cubicBezTo>
                  <a:pt x="-50850" y="3946659"/>
                  <a:pt x="54903" y="3630760"/>
                  <a:pt x="0" y="3514261"/>
                </a:cubicBezTo>
                <a:cubicBezTo>
                  <a:pt x="-54903" y="3397762"/>
                  <a:pt x="14567" y="3201523"/>
                  <a:pt x="0" y="2938152"/>
                </a:cubicBezTo>
                <a:cubicBezTo>
                  <a:pt x="-14567" y="2674781"/>
                  <a:pt x="32677" y="2438160"/>
                  <a:pt x="0" y="2304433"/>
                </a:cubicBezTo>
                <a:cubicBezTo>
                  <a:pt x="-32677" y="2170706"/>
                  <a:pt x="5998" y="1862717"/>
                  <a:pt x="0" y="1613103"/>
                </a:cubicBezTo>
                <a:cubicBezTo>
                  <a:pt x="-5998" y="1363489"/>
                  <a:pt x="68019" y="1119798"/>
                  <a:pt x="0" y="979384"/>
                </a:cubicBezTo>
                <a:cubicBezTo>
                  <a:pt x="-68019" y="838970"/>
                  <a:pt x="73783" y="443719"/>
                  <a:pt x="0" y="0"/>
                </a:cubicBezTo>
                <a:close/>
              </a:path>
              <a:path w="3500887" h="5761083" stroke="0" extrusionOk="0">
                <a:moveTo>
                  <a:pt x="0" y="0"/>
                </a:moveTo>
                <a:cubicBezTo>
                  <a:pt x="233172" y="-31934"/>
                  <a:pt x="353092" y="6036"/>
                  <a:pt x="478455" y="0"/>
                </a:cubicBezTo>
                <a:cubicBezTo>
                  <a:pt x="603819" y="-6036"/>
                  <a:pt x="814017" y="56771"/>
                  <a:pt x="1026927" y="0"/>
                </a:cubicBezTo>
                <a:cubicBezTo>
                  <a:pt x="1239837" y="-56771"/>
                  <a:pt x="1286979" y="23330"/>
                  <a:pt x="1505381" y="0"/>
                </a:cubicBezTo>
                <a:cubicBezTo>
                  <a:pt x="1723783" y="-23330"/>
                  <a:pt x="1891788" y="28255"/>
                  <a:pt x="2123871" y="0"/>
                </a:cubicBezTo>
                <a:cubicBezTo>
                  <a:pt x="2355954" y="-28255"/>
                  <a:pt x="2469486" y="66518"/>
                  <a:pt x="2742361" y="0"/>
                </a:cubicBezTo>
                <a:cubicBezTo>
                  <a:pt x="3015236" y="-66518"/>
                  <a:pt x="3170711" y="17730"/>
                  <a:pt x="3500887" y="0"/>
                </a:cubicBezTo>
                <a:cubicBezTo>
                  <a:pt x="3518671" y="157433"/>
                  <a:pt x="3457022" y="314478"/>
                  <a:pt x="3500887" y="403276"/>
                </a:cubicBezTo>
                <a:cubicBezTo>
                  <a:pt x="3544752" y="492074"/>
                  <a:pt x="3466347" y="838335"/>
                  <a:pt x="3500887" y="1036995"/>
                </a:cubicBezTo>
                <a:cubicBezTo>
                  <a:pt x="3535427" y="1235655"/>
                  <a:pt x="3463678" y="1286729"/>
                  <a:pt x="3500887" y="1440271"/>
                </a:cubicBezTo>
                <a:cubicBezTo>
                  <a:pt x="3538096" y="1593813"/>
                  <a:pt x="3443483" y="1806287"/>
                  <a:pt x="3500887" y="2016379"/>
                </a:cubicBezTo>
                <a:cubicBezTo>
                  <a:pt x="3558291" y="2226471"/>
                  <a:pt x="3446919" y="2322055"/>
                  <a:pt x="3500887" y="2534877"/>
                </a:cubicBezTo>
                <a:cubicBezTo>
                  <a:pt x="3554855" y="2747699"/>
                  <a:pt x="3460449" y="2849571"/>
                  <a:pt x="3500887" y="2938152"/>
                </a:cubicBezTo>
                <a:cubicBezTo>
                  <a:pt x="3541325" y="3026734"/>
                  <a:pt x="3464946" y="3478750"/>
                  <a:pt x="3500887" y="3629482"/>
                </a:cubicBezTo>
                <a:cubicBezTo>
                  <a:pt x="3536828" y="3780214"/>
                  <a:pt x="3498908" y="3985470"/>
                  <a:pt x="3500887" y="4263201"/>
                </a:cubicBezTo>
                <a:cubicBezTo>
                  <a:pt x="3502866" y="4540932"/>
                  <a:pt x="3495096" y="4510934"/>
                  <a:pt x="3500887" y="4666477"/>
                </a:cubicBezTo>
                <a:cubicBezTo>
                  <a:pt x="3506678" y="4822020"/>
                  <a:pt x="3479669" y="5031602"/>
                  <a:pt x="3500887" y="5184975"/>
                </a:cubicBezTo>
                <a:cubicBezTo>
                  <a:pt x="3522105" y="5338348"/>
                  <a:pt x="3450665" y="5571419"/>
                  <a:pt x="3500887" y="5761083"/>
                </a:cubicBezTo>
                <a:cubicBezTo>
                  <a:pt x="3338223" y="5796833"/>
                  <a:pt x="3178306" y="5721197"/>
                  <a:pt x="2882397" y="5761083"/>
                </a:cubicBezTo>
                <a:cubicBezTo>
                  <a:pt x="2586488" y="5800969"/>
                  <a:pt x="2604759" y="5700729"/>
                  <a:pt x="2333925" y="5761083"/>
                </a:cubicBezTo>
                <a:cubicBezTo>
                  <a:pt x="2063091" y="5821437"/>
                  <a:pt x="2052868" y="5726479"/>
                  <a:pt x="1855470" y="5761083"/>
                </a:cubicBezTo>
                <a:cubicBezTo>
                  <a:pt x="1658072" y="5795687"/>
                  <a:pt x="1388465" y="5688667"/>
                  <a:pt x="1236980" y="5761083"/>
                </a:cubicBezTo>
                <a:cubicBezTo>
                  <a:pt x="1085495" y="5833499"/>
                  <a:pt x="991197" y="5721895"/>
                  <a:pt x="758526" y="5761083"/>
                </a:cubicBezTo>
                <a:cubicBezTo>
                  <a:pt x="525855" y="5800271"/>
                  <a:pt x="218804" y="5685468"/>
                  <a:pt x="0" y="5761083"/>
                </a:cubicBezTo>
                <a:cubicBezTo>
                  <a:pt x="-29935" y="5450134"/>
                  <a:pt x="22515" y="5241350"/>
                  <a:pt x="0" y="5069753"/>
                </a:cubicBezTo>
                <a:cubicBezTo>
                  <a:pt x="-22515" y="4898156"/>
                  <a:pt x="34070" y="4651290"/>
                  <a:pt x="0" y="4493645"/>
                </a:cubicBezTo>
                <a:cubicBezTo>
                  <a:pt x="-34070" y="4336000"/>
                  <a:pt x="32609" y="4154404"/>
                  <a:pt x="0" y="4032758"/>
                </a:cubicBezTo>
                <a:cubicBezTo>
                  <a:pt x="-32609" y="3911112"/>
                  <a:pt x="44707" y="3822969"/>
                  <a:pt x="0" y="3629482"/>
                </a:cubicBezTo>
                <a:cubicBezTo>
                  <a:pt x="-44707" y="3435995"/>
                  <a:pt x="19054" y="3303863"/>
                  <a:pt x="0" y="3053374"/>
                </a:cubicBezTo>
                <a:cubicBezTo>
                  <a:pt x="-19054" y="2802885"/>
                  <a:pt x="3781" y="2849447"/>
                  <a:pt x="0" y="2650098"/>
                </a:cubicBezTo>
                <a:cubicBezTo>
                  <a:pt x="-3781" y="2450749"/>
                  <a:pt x="45360" y="2117947"/>
                  <a:pt x="0" y="1958768"/>
                </a:cubicBezTo>
                <a:cubicBezTo>
                  <a:pt x="-45360" y="1799589"/>
                  <a:pt x="11670" y="1569688"/>
                  <a:pt x="0" y="1325049"/>
                </a:cubicBezTo>
                <a:cubicBezTo>
                  <a:pt x="-11670" y="1080410"/>
                  <a:pt x="51787" y="1056939"/>
                  <a:pt x="0" y="806552"/>
                </a:cubicBezTo>
                <a:cubicBezTo>
                  <a:pt x="-51787" y="556165"/>
                  <a:pt x="46024" y="345970"/>
                  <a:pt x="0" y="0"/>
                </a:cubicBezTo>
                <a:close/>
              </a:path>
            </a:pathLst>
          </a:custGeom>
          <a:ln>
            <a:solidFill>
              <a:schemeClr val="tx1"/>
            </a:solidFill>
            <a:extLst>
              <a:ext uri="{C807C97D-BFC1-408E-A445-0C87EB9F89A2}">
                <ask:lineSketchStyleProps xmlns:ask="http://schemas.microsoft.com/office/drawing/2018/sketchyshapes" sd="3561960467">
                  <ask:type>
                    <ask:lineSketchScribble/>
                  </ask:type>
                </ask:lineSketchStyleProps>
              </a:ext>
            </a:extLst>
          </a:ln>
        </p:spPr>
        <p:txBody>
          <a:bodyPr>
            <a:noAutofit/>
          </a:bodyPr>
          <a:lstStyle/>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 Recursive function to insert a key in the subtree rooted </a:t>
            </a:r>
          </a:p>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 with node and returns the new root of the subtree. </a:t>
            </a:r>
          </a:p>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struct Node* insert(struct Node* node, int key) </a:t>
            </a:r>
          </a:p>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    /* 1.  Perform the normal BST insertion */</a:t>
            </a:r>
          </a:p>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    if (node == NULL) </a:t>
            </a:r>
          </a:p>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        return(newNode(key)); </a:t>
            </a:r>
          </a:p>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    if (key &lt; node-&gt;key) </a:t>
            </a:r>
          </a:p>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        node-&gt;left  = insert(node-&gt;left, key); </a:t>
            </a:r>
          </a:p>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    else if (key &gt; node-&gt;key) </a:t>
            </a:r>
          </a:p>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        node-&gt;right = insert(node-&gt;right, key); </a:t>
            </a:r>
          </a:p>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    else // Equal keys are not allowed in BST </a:t>
            </a:r>
          </a:p>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        return node; </a:t>
            </a:r>
          </a:p>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    /* 2. Update height of this ancestor node */</a:t>
            </a:r>
          </a:p>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    node-&gt;height = 1 + max(height(node-&gt;left), </a:t>
            </a:r>
          </a:p>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                        height(node-&gt;right)); </a:t>
            </a:r>
          </a:p>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    /* 3. Get the balance factor of this ancestor </a:t>
            </a:r>
          </a:p>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          node to check whether this node became </a:t>
            </a:r>
          </a:p>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          unbalanced */</a:t>
            </a:r>
          </a:p>
          <a:p>
            <a:pPr marL="0" indent="0">
              <a:lnSpc>
                <a:spcPct val="100000"/>
              </a:lnSpc>
              <a:spcBef>
                <a:spcPts val="0"/>
              </a:spcBef>
              <a:buNone/>
            </a:pPr>
            <a:r>
              <a:rPr lang="en-US" sz="1200" dirty="0">
                <a:latin typeface="Times New Roman" panose="02020603050405020304" pitchFamily="18" charset="0"/>
                <a:cs typeface="Times New Roman" panose="02020603050405020304" pitchFamily="18" charset="0"/>
              </a:rPr>
              <a:t>    int balance = </a:t>
            </a:r>
            <a:r>
              <a:rPr lang="en-US" sz="1200" dirty="0" err="1">
                <a:latin typeface="Times New Roman" panose="02020603050405020304" pitchFamily="18" charset="0"/>
                <a:cs typeface="Times New Roman" panose="02020603050405020304" pitchFamily="18" charset="0"/>
              </a:rPr>
              <a:t>getBalance</a:t>
            </a:r>
            <a:r>
              <a:rPr lang="en-US" sz="1200" dirty="0">
                <a:latin typeface="Times New Roman" panose="02020603050405020304" pitchFamily="18" charset="0"/>
                <a:cs typeface="Times New Roman" panose="02020603050405020304" pitchFamily="18" charset="0"/>
              </a:rPr>
              <a:t>(node);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If this node becomes unbalanced, then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there are 4 cases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Left </a:t>
            </a:r>
            <a:r>
              <a:rPr lang="en-US" sz="1200" dirty="0" err="1">
                <a:latin typeface="Times New Roman" panose="02020603050405020304" pitchFamily="18" charset="0"/>
                <a:cs typeface="Times New Roman" panose="02020603050405020304" pitchFamily="18" charset="0"/>
              </a:rPr>
              <a:t>Left</a:t>
            </a:r>
            <a:r>
              <a:rPr lang="en-US" sz="1200" dirty="0">
                <a:latin typeface="Times New Roman" panose="02020603050405020304" pitchFamily="18" charset="0"/>
                <a:cs typeface="Times New Roman" panose="02020603050405020304" pitchFamily="18" charset="0"/>
              </a:rPr>
              <a:t> Case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if (balance &gt; 1 &amp;&amp; key &lt; node-&gt;left-&gt;key)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return </a:t>
            </a:r>
            <a:r>
              <a:rPr lang="en-US" sz="1200" dirty="0" err="1">
                <a:latin typeface="Times New Roman" panose="02020603050405020304" pitchFamily="18" charset="0"/>
                <a:cs typeface="Times New Roman" panose="02020603050405020304" pitchFamily="18" charset="0"/>
              </a:rPr>
              <a:t>rightRotate</a:t>
            </a:r>
            <a:r>
              <a:rPr lang="en-US" sz="1200" dirty="0">
                <a:latin typeface="Times New Roman" panose="02020603050405020304" pitchFamily="18" charset="0"/>
                <a:cs typeface="Times New Roman" panose="02020603050405020304" pitchFamily="18" charset="0"/>
              </a:rPr>
              <a:t>(node);</a:t>
            </a:r>
          </a:p>
        </p:txBody>
      </p:sp>
      <p:sp>
        <p:nvSpPr>
          <p:cNvPr id="5" name="Content Placeholder 3">
            <a:extLst>
              <a:ext uri="{FF2B5EF4-FFF2-40B4-BE49-F238E27FC236}">
                <a16:creationId xmlns:a16="http://schemas.microsoft.com/office/drawing/2014/main" id="{757A9B60-3262-3647-32A6-C601DA6D809E}"/>
              </a:ext>
            </a:extLst>
          </p:cNvPr>
          <p:cNvSpPr txBox="1">
            <a:spLocks/>
          </p:cNvSpPr>
          <p:nvPr/>
        </p:nvSpPr>
        <p:spPr>
          <a:xfrm>
            <a:off x="4027098" y="966156"/>
            <a:ext cx="4418162" cy="5822831"/>
          </a:xfrm>
          <a:custGeom>
            <a:avLst/>
            <a:gdLst>
              <a:gd name="connsiteX0" fmla="*/ 0 w 4418162"/>
              <a:gd name="connsiteY0" fmla="*/ 0 h 5822831"/>
              <a:gd name="connsiteX1" fmla="*/ 552270 w 4418162"/>
              <a:gd name="connsiteY1" fmla="*/ 0 h 5822831"/>
              <a:gd name="connsiteX2" fmla="*/ 1148722 w 4418162"/>
              <a:gd name="connsiteY2" fmla="*/ 0 h 5822831"/>
              <a:gd name="connsiteX3" fmla="*/ 1568448 w 4418162"/>
              <a:gd name="connsiteY3" fmla="*/ 0 h 5822831"/>
              <a:gd name="connsiteX4" fmla="*/ 2032355 w 4418162"/>
              <a:gd name="connsiteY4" fmla="*/ 0 h 5822831"/>
              <a:gd name="connsiteX5" fmla="*/ 2672988 w 4418162"/>
              <a:gd name="connsiteY5" fmla="*/ 0 h 5822831"/>
              <a:gd name="connsiteX6" fmla="*/ 3269440 w 4418162"/>
              <a:gd name="connsiteY6" fmla="*/ 0 h 5822831"/>
              <a:gd name="connsiteX7" fmla="*/ 3777529 w 4418162"/>
              <a:gd name="connsiteY7" fmla="*/ 0 h 5822831"/>
              <a:gd name="connsiteX8" fmla="*/ 4418162 w 4418162"/>
              <a:gd name="connsiteY8" fmla="*/ 0 h 5822831"/>
              <a:gd name="connsiteX9" fmla="*/ 4418162 w 4418162"/>
              <a:gd name="connsiteY9" fmla="*/ 407598 h 5822831"/>
              <a:gd name="connsiteX10" fmla="*/ 4418162 w 4418162"/>
              <a:gd name="connsiteY10" fmla="*/ 1106338 h 5822831"/>
              <a:gd name="connsiteX11" fmla="*/ 4418162 w 4418162"/>
              <a:gd name="connsiteY11" fmla="*/ 1688621 h 5822831"/>
              <a:gd name="connsiteX12" fmla="*/ 4418162 w 4418162"/>
              <a:gd name="connsiteY12" fmla="*/ 2329132 h 5822831"/>
              <a:gd name="connsiteX13" fmla="*/ 4418162 w 4418162"/>
              <a:gd name="connsiteY13" fmla="*/ 2911416 h 5822831"/>
              <a:gd name="connsiteX14" fmla="*/ 4418162 w 4418162"/>
              <a:gd name="connsiteY14" fmla="*/ 3319014 h 5822831"/>
              <a:gd name="connsiteX15" fmla="*/ 4418162 w 4418162"/>
              <a:gd name="connsiteY15" fmla="*/ 3784840 h 5822831"/>
              <a:gd name="connsiteX16" fmla="*/ 4418162 w 4418162"/>
              <a:gd name="connsiteY16" fmla="*/ 4425352 h 5822831"/>
              <a:gd name="connsiteX17" fmla="*/ 4418162 w 4418162"/>
              <a:gd name="connsiteY17" fmla="*/ 4832950 h 5822831"/>
              <a:gd name="connsiteX18" fmla="*/ 4418162 w 4418162"/>
              <a:gd name="connsiteY18" fmla="*/ 5822831 h 5822831"/>
              <a:gd name="connsiteX19" fmla="*/ 3821710 w 4418162"/>
              <a:gd name="connsiteY19" fmla="*/ 5822831 h 5822831"/>
              <a:gd name="connsiteX20" fmla="*/ 3269440 w 4418162"/>
              <a:gd name="connsiteY20" fmla="*/ 5822831 h 5822831"/>
              <a:gd name="connsiteX21" fmla="*/ 2628806 w 4418162"/>
              <a:gd name="connsiteY21" fmla="*/ 5822831 h 5822831"/>
              <a:gd name="connsiteX22" fmla="*/ 2209081 w 4418162"/>
              <a:gd name="connsiteY22" fmla="*/ 5822831 h 5822831"/>
              <a:gd name="connsiteX23" fmla="*/ 1789356 w 4418162"/>
              <a:gd name="connsiteY23" fmla="*/ 5822831 h 5822831"/>
              <a:gd name="connsiteX24" fmla="*/ 1148722 w 4418162"/>
              <a:gd name="connsiteY24" fmla="*/ 5822831 h 5822831"/>
              <a:gd name="connsiteX25" fmla="*/ 684815 w 4418162"/>
              <a:gd name="connsiteY25" fmla="*/ 5822831 h 5822831"/>
              <a:gd name="connsiteX26" fmla="*/ 0 w 4418162"/>
              <a:gd name="connsiteY26" fmla="*/ 5822831 h 5822831"/>
              <a:gd name="connsiteX27" fmla="*/ 0 w 4418162"/>
              <a:gd name="connsiteY27" fmla="*/ 5357005 h 5822831"/>
              <a:gd name="connsiteX28" fmla="*/ 0 w 4418162"/>
              <a:gd name="connsiteY28" fmla="*/ 4658265 h 5822831"/>
              <a:gd name="connsiteX29" fmla="*/ 0 w 4418162"/>
              <a:gd name="connsiteY29" fmla="*/ 4017753 h 5822831"/>
              <a:gd name="connsiteX30" fmla="*/ 0 w 4418162"/>
              <a:gd name="connsiteY30" fmla="*/ 3493699 h 5822831"/>
              <a:gd name="connsiteX31" fmla="*/ 0 w 4418162"/>
              <a:gd name="connsiteY31" fmla="*/ 2794959 h 5822831"/>
              <a:gd name="connsiteX32" fmla="*/ 0 w 4418162"/>
              <a:gd name="connsiteY32" fmla="*/ 2212676 h 5822831"/>
              <a:gd name="connsiteX33" fmla="*/ 0 w 4418162"/>
              <a:gd name="connsiteY33" fmla="*/ 1630393 h 5822831"/>
              <a:gd name="connsiteX34" fmla="*/ 0 w 4418162"/>
              <a:gd name="connsiteY34" fmla="*/ 1048110 h 5822831"/>
              <a:gd name="connsiteX35" fmla="*/ 0 w 4418162"/>
              <a:gd name="connsiteY35" fmla="*/ 0 h 5822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418162" h="5822831" fill="none" extrusionOk="0">
                <a:moveTo>
                  <a:pt x="0" y="0"/>
                </a:moveTo>
                <a:cubicBezTo>
                  <a:pt x="239157" y="-10002"/>
                  <a:pt x="330054" y="23675"/>
                  <a:pt x="552270" y="0"/>
                </a:cubicBezTo>
                <a:cubicBezTo>
                  <a:pt x="774486" y="-23675"/>
                  <a:pt x="946128" y="42702"/>
                  <a:pt x="1148722" y="0"/>
                </a:cubicBezTo>
                <a:cubicBezTo>
                  <a:pt x="1351316" y="-42702"/>
                  <a:pt x="1393800" y="4865"/>
                  <a:pt x="1568448" y="0"/>
                </a:cubicBezTo>
                <a:cubicBezTo>
                  <a:pt x="1743096" y="-4865"/>
                  <a:pt x="1821958" y="52030"/>
                  <a:pt x="2032355" y="0"/>
                </a:cubicBezTo>
                <a:cubicBezTo>
                  <a:pt x="2242752" y="-52030"/>
                  <a:pt x="2468110" y="29566"/>
                  <a:pt x="2672988" y="0"/>
                </a:cubicBezTo>
                <a:cubicBezTo>
                  <a:pt x="2877866" y="-29566"/>
                  <a:pt x="3080867" y="16801"/>
                  <a:pt x="3269440" y="0"/>
                </a:cubicBezTo>
                <a:cubicBezTo>
                  <a:pt x="3458013" y="-16801"/>
                  <a:pt x="3582086" y="15949"/>
                  <a:pt x="3777529" y="0"/>
                </a:cubicBezTo>
                <a:cubicBezTo>
                  <a:pt x="3972972" y="-15949"/>
                  <a:pt x="4230182" y="67229"/>
                  <a:pt x="4418162" y="0"/>
                </a:cubicBezTo>
                <a:cubicBezTo>
                  <a:pt x="4433924" y="128088"/>
                  <a:pt x="4384271" y="205265"/>
                  <a:pt x="4418162" y="407598"/>
                </a:cubicBezTo>
                <a:cubicBezTo>
                  <a:pt x="4452053" y="609931"/>
                  <a:pt x="4340716" y="966149"/>
                  <a:pt x="4418162" y="1106338"/>
                </a:cubicBezTo>
                <a:cubicBezTo>
                  <a:pt x="4495608" y="1246527"/>
                  <a:pt x="4410079" y="1492708"/>
                  <a:pt x="4418162" y="1688621"/>
                </a:cubicBezTo>
                <a:cubicBezTo>
                  <a:pt x="4426245" y="1884534"/>
                  <a:pt x="4360811" y="2105207"/>
                  <a:pt x="4418162" y="2329132"/>
                </a:cubicBezTo>
                <a:cubicBezTo>
                  <a:pt x="4475513" y="2553057"/>
                  <a:pt x="4366933" y="2768228"/>
                  <a:pt x="4418162" y="2911416"/>
                </a:cubicBezTo>
                <a:cubicBezTo>
                  <a:pt x="4469391" y="3054604"/>
                  <a:pt x="4395185" y="3194849"/>
                  <a:pt x="4418162" y="3319014"/>
                </a:cubicBezTo>
                <a:cubicBezTo>
                  <a:pt x="4441139" y="3443179"/>
                  <a:pt x="4363974" y="3617746"/>
                  <a:pt x="4418162" y="3784840"/>
                </a:cubicBezTo>
                <a:cubicBezTo>
                  <a:pt x="4472350" y="3951934"/>
                  <a:pt x="4400644" y="4221319"/>
                  <a:pt x="4418162" y="4425352"/>
                </a:cubicBezTo>
                <a:cubicBezTo>
                  <a:pt x="4435680" y="4629385"/>
                  <a:pt x="4414241" y="4665091"/>
                  <a:pt x="4418162" y="4832950"/>
                </a:cubicBezTo>
                <a:cubicBezTo>
                  <a:pt x="4422083" y="5000809"/>
                  <a:pt x="4309485" y="5457895"/>
                  <a:pt x="4418162" y="5822831"/>
                </a:cubicBezTo>
                <a:cubicBezTo>
                  <a:pt x="4275869" y="5892510"/>
                  <a:pt x="4071527" y="5785337"/>
                  <a:pt x="3821710" y="5822831"/>
                </a:cubicBezTo>
                <a:cubicBezTo>
                  <a:pt x="3571893" y="5860325"/>
                  <a:pt x="3381392" y="5777108"/>
                  <a:pt x="3269440" y="5822831"/>
                </a:cubicBezTo>
                <a:cubicBezTo>
                  <a:pt x="3157488" y="5868554"/>
                  <a:pt x="2877099" y="5780109"/>
                  <a:pt x="2628806" y="5822831"/>
                </a:cubicBezTo>
                <a:cubicBezTo>
                  <a:pt x="2380513" y="5865553"/>
                  <a:pt x="2293696" y="5812512"/>
                  <a:pt x="2209081" y="5822831"/>
                </a:cubicBezTo>
                <a:cubicBezTo>
                  <a:pt x="2124466" y="5833150"/>
                  <a:pt x="1882554" y="5821292"/>
                  <a:pt x="1789356" y="5822831"/>
                </a:cubicBezTo>
                <a:cubicBezTo>
                  <a:pt x="1696159" y="5824370"/>
                  <a:pt x="1359107" y="5820314"/>
                  <a:pt x="1148722" y="5822831"/>
                </a:cubicBezTo>
                <a:cubicBezTo>
                  <a:pt x="938337" y="5825348"/>
                  <a:pt x="803936" y="5769720"/>
                  <a:pt x="684815" y="5822831"/>
                </a:cubicBezTo>
                <a:cubicBezTo>
                  <a:pt x="565694" y="5875942"/>
                  <a:pt x="302091" y="5809483"/>
                  <a:pt x="0" y="5822831"/>
                </a:cubicBezTo>
                <a:cubicBezTo>
                  <a:pt x="-49819" y="5708532"/>
                  <a:pt x="39119" y="5530146"/>
                  <a:pt x="0" y="5357005"/>
                </a:cubicBezTo>
                <a:cubicBezTo>
                  <a:pt x="-39119" y="5183864"/>
                  <a:pt x="66297" y="4831110"/>
                  <a:pt x="0" y="4658265"/>
                </a:cubicBezTo>
                <a:cubicBezTo>
                  <a:pt x="-66297" y="4485420"/>
                  <a:pt x="64002" y="4167043"/>
                  <a:pt x="0" y="4017753"/>
                </a:cubicBezTo>
                <a:cubicBezTo>
                  <a:pt x="-64002" y="3868463"/>
                  <a:pt x="22605" y="3669417"/>
                  <a:pt x="0" y="3493699"/>
                </a:cubicBezTo>
                <a:cubicBezTo>
                  <a:pt x="-22605" y="3317981"/>
                  <a:pt x="70831" y="3026146"/>
                  <a:pt x="0" y="2794959"/>
                </a:cubicBezTo>
                <a:cubicBezTo>
                  <a:pt x="-70831" y="2563772"/>
                  <a:pt x="17888" y="2400022"/>
                  <a:pt x="0" y="2212676"/>
                </a:cubicBezTo>
                <a:cubicBezTo>
                  <a:pt x="-17888" y="2025330"/>
                  <a:pt x="49606" y="1841494"/>
                  <a:pt x="0" y="1630393"/>
                </a:cubicBezTo>
                <a:cubicBezTo>
                  <a:pt x="-49606" y="1419292"/>
                  <a:pt x="5511" y="1178832"/>
                  <a:pt x="0" y="1048110"/>
                </a:cubicBezTo>
                <a:cubicBezTo>
                  <a:pt x="-5511" y="917388"/>
                  <a:pt x="52483" y="365944"/>
                  <a:pt x="0" y="0"/>
                </a:cubicBezTo>
                <a:close/>
              </a:path>
              <a:path w="4418162" h="5822831" stroke="0" extrusionOk="0">
                <a:moveTo>
                  <a:pt x="0" y="0"/>
                </a:moveTo>
                <a:cubicBezTo>
                  <a:pt x="177288" y="-6632"/>
                  <a:pt x="372524" y="4073"/>
                  <a:pt x="508089" y="0"/>
                </a:cubicBezTo>
                <a:cubicBezTo>
                  <a:pt x="643654" y="-4073"/>
                  <a:pt x="811015" y="13039"/>
                  <a:pt x="927814" y="0"/>
                </a:cubicBezTo>
                <a:cubicBezTo>
                  <a:pt x="1044613" y="-13039"/>
                  <a:pt x="1231931" y="4535"/>
                  <a:pt x="1435903" y="0"/>
                </a:cubicBezTo>
                <a:cubicBezTo>
                  <a:pt x="1639875" y="-4535"/>
                  <a:pt x="1877584" y="73051"/>
                  <a:pt x="2076536" y="0"/>
                </a:cubicBezTo>
                <a:cubicBezTo>
                  <a:pt x="2275488" y="-73051"/>
                  <a:pt x="2325601" y="41691"/>
                  <a:pt x="2540443" y="0"/>
                </a:cubicBezTo>
                <a:cubicBezTo>
                  <a:pt x="2755285" y="-41691"/>
                  <a:pt x="2905725" y="55460"/>
                  <a:pt x="3136895" y="0"/>
                </a:cubicBezTo>
                <a:cubicBezTo>
                  <a:pt x="3368065" y="-55460"/>
                  <a:pt x="3476066" y="19931"/>
                  <a:pt x="3733347" y="0"/>
                </a:cubicBezTo>
                <a:cubicBezTo>
                  <a:pt x="3990628" y="-19931"/>
                  <a:pt x="4092361" y="37834"/>
                  <a:pt x="4418162" y="0"/>
                </a:cubicBezTo>
                <a:cubicBezTo>
                  <a:pt x="4443392" y="162772"/>
                  <a:pt x="4382945" y="233868"/>
                  <a:pt x="4418162" y="407598"/>
                </a:cubicBezTo>
                <a:cubicBezTo>
                  <a:pt x="4453379" y="581328"/>
                  <a:pt x="4407353" y="802846"/>
                  <a:pt x="4418162" y="931653"/>
                </a:cubicBezTo>
                <a:cubicBezTo>
                  <a:pt x="4428971" y="1060460"/>
                  <a:pt x="4405358" y="1258613"/>
                  <a:pt x="4418162" y="1397479"/>
                </a:cubicBezTo>
                <a:cubicBezTo>
                  <a:pt x="4430966" y="1536345"/>
                  <a:pt x="4378145" y="1726749"/>
                  <a:pt x="4418162" y="2037991"/>
                </a:cubicBezTo>
                <a:cubicBezTo>
                  <a:pt x="4458179" y="2349233"/>
                  <a:pt x="4407470" y="2389543"/>
                  <a:pt x="4418162" y="2503817"/>
                </a:cubicBezTo>
                <a:cubicBezTo>
                  <a:pt x="4428854" y="2618091"/>
                  <a:pt x="4409399" y="2868893"/>
                  <a:pt x="4418162" y="3144329"/>
                </a:cubicBezTo>
                <a:cubicBezTo>
                  <a:pt x="4426925" y="3419765"/>
                  <a:pt x="4360237" y="3509819"/>
                  <a:pt x="4418162" y="3784840"/>
                </a:cubicBezTo>
                <a:cubicBezTo>
                  <a:pt x="4476087" y="4059861"/>
                  <a:pt x="4404048" y="4237229"/>
                  <a:pt x="4418162" y="4367123"/>
                </a:cubicBezTo>
                <a:cubicBezTo>
                  <a:pt x="4432276" y="4497017"/>
                  <a:pt x="4404230" y="4719504"/>
                  <a:pt x="4418162" y="5065863"/>
                </a:cubicBezTo>
                <a:cubicBezTo>
                  <a:pt x="4432094" y="5412222"/>
                  <a:pt x="4400997" y="5634004"/>
                  <a:pt x="4418162" y="5822831"/>
                </a:cubicBezTo>
                <a:cubicBezTo>
                  <a:pt x="4323523" y="5874506"/>
                  <a:pt x="4108504" y="5772283"/>
                  <a:pt x="3954255" y="5822831"/>
                </a:cubicBezTo>
                <a:cubicBezTo>
                  <a:pt x="3800006" y="5873379"/>
                  <a:pt x="3623741" y="5816286"/>
                  <a:pt x="3534530" y="5822831"/>
                </a:cubicBezTo>
                <a:cubicBezTo>
                  <a:pt x="3445319" y="5829376"/>
                  <a:pt x="3087025" y="5806776"/>
                  <a:pt x="2893896" y="5822831"/>
                </a:cubicBezTo>
                <a:cubicBezTo>
                  <a:pt x="2700767" y="5838886"/>
                  <a:pt x="2507683" y="5781802"/>
                  <a:pt x="2341626" y="5822831"/>
                </a:cubicBezTo>
                <a:cubicBezTo>
                  <a:pt x="2175569" y="5863860"/>
                  <a:pt x="2060284" y="5801401"/>
                  <a:pt x="1921900" y="5822831"/>
                </a:cubicBezTo>
                <a:cubicBezTo>
                  <a:pt x="1783516" y="5844261"/>
                  <a:pt x="1603292" y="5784198"/>
                  <a:pt x="1457993" y="5822831"/>
                </a:cubicBezTo>
                <a:cubicBezTo>
                  <a:pt x="1312694" y="5861464"/>
                  <a:pt x="1109954" y="5787681"/>
                  <a:pt x="994086" y="5822831"/>
                </a:cubicBezTo>
                <a:cubicBezTo>
                  <a:pt x="878218" y="5857981"/>
                  <a:pt x="633633" y="5807017"/>
                  <a:pt x="485998" y="5822831"/>
                </a:cubicBezTo>
                <a:cubicBezTo>
                  <a:pt x="338363" y="5838645"/>
                  <a:pt x="242090" y="5816488"/>
                  <a:pt x="0" y="5822831"/>
                </a:cubicBezTo>
                <a:cubicBezTo>
                  <a:pt x="-35499" y="5624255"/>
                  <a:pt x="42037" y="5510327"/>
                  <a:pt x="0" y="5298776"/>
                </a:cubicBezTo>
                <a:cubicBezTo>
                  <a:pt x="-42037" y="5087226"/>
                  <a:pt x="45742" y="4881181"/>
                  <a:pt x="0" y="4600036"/>
                </a:cubicBezTo>
                <a:cubicBezTo>
                  <a:pt x="-45742" y="4318891"/>
                  <a:pt x="64290" y="4153404"/>
                  <a:pt x="0" y="4017753"/>
                </a:cubicBezTo>
                <a:cubicBezTo>
                  <a:pt x="-64290" y="3882102"/>
                  <a:pt x="21857" y="3603075"/>
                  <a:pt x="0" y="3493699"/>
                </a:cubicBezTo>
                <a:cubicBezTo>
                  <a:pt x="-21857" y="3384323"/>
                  <a:pt x="19244" y="3111761"/>
                  <a:pt x="0" y="2853187"/>
                </a:cubicBezTo>
                <a:cubicBezTo>
                  <a:pt x="-19244" y="2594613"/>
                  <a:pt x="31854" y="2449617"/>
                  <a:pt x="0" y="2329132"/>
                </a:cubicBezTo>
                <a:cubicBezTo>
                  <a:pt x="-31854" y="2208648"/>
                  <a:pt x="73161" y="1832660"/>
                  <a:pt x="0" y="1688621"/>
                </a:cubicBezTo>
                <a:cubicBezTo>
                  <a:pt x="-73161" y="1544582"/>
                  <a:pt x="42194" y="1168581"/>
                  <a:pt x="0" y="989881"/>
                </a:cubicBezTo>
                <a:cubicBezTo>
                  <a:pt x="-42194" y="811181"/>
                  <a:pt x="17178" y="675139"/>
                  <a:pt x="0" y="582283"/>
                </a:cubicBezTo>
                <a:cubicBezTo>
                  <a:pt x="-17178" y="489427"/>
                  <a:pt x="60810" y="210230"/>
                  <a:pt x="0" y="0"/>
                </a:cubicBezTo>
                <a:close/>
              </a:path>
            </a:pathLst>
          </a:custGeom>
          <a:ln>
            <a:solidFill>
              <a:schemeClr val="tx1"/>
            </a:solidFill>
            <a:extLst>
              <a:ext uri="{C807C97D-BFC1-408E-A445-0C87EB9F89A2}">
                <ask:lineSketchStyleProps xmlns:ask="http://schemas.microsoft.com/office/drawing/2018/sketchyshapes" sd="2342095549">
                  <a:prstGeom prst="rect">
                    <a:avLst/>
                  </a:prstGeom>
                  <ask:type>
                    <ask:lineSketchScribble/>
                  </ask:type>
                </ask:lineSketchStyleProps>
              </a:ext>
            </a:extLs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Right </a:t>
            </a:r>
            <a:r>
              <a:rPr lang="en-US" sz="1200" dirty="0" err="1">
                <a:latin typeface="Times New Roman" panose="02020603050405020304" pitchFamily="18" charset="0"/>
                <a:cs typeface="Times New Roman" panose="02020603050405020304" pitchFamily="18" charset="0"/>
              </a:rPr>
              <a:t>Right</a:t>
            </a:r>
            <a:r>
              <a:rPr lang="en-US" sz="1200" dirty="0">
                <a:latin typeface="Times New Roman" panose="02020603050405020304" pitchFamily="18" charset="0"/>
                <a:cs typeface="Times New Roman" panose="02020603050405020304" pitchFamily="18" charset="0"/>
              </a:rPr>
              <a:t> Case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if (balance &lt; -1 &amp;&amp; key &gt; node-&gt;right-&gt;key)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return </a:t>
            </a:r>
            <a:r>
              <a:rPr lang="en-US" sz="1200" dirty="0" err="1">
                <a:latin typeface="Times New Roman" panose="02020603050405020304" pitchFamily="18" charset="0"/>
                <a:cs typeface="Times New Roman" panose="02020603050405020304" pitchFamily="18" charset="0"/>
              </a:rPr>
              <a:t>leftRotate</a:t>
            </a:r>
            <a:r>
              <a:rPr lang="en-US" sz="1200" dirty="0">
                <a:latin typeface="Times New Roman" panose="02020603050405020304" pitchFamily="18" charset="0"/>
                <a:cs typeface="Times New Roman" panose="02020603050405020304" pitchFamily="18" charset="0"/>
              </a:rPr>
              <a:t>(node);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Left Right Case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if (balance &gt; 1 &amp;&amp; key &gt; node-&gt;left-&gt;key)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node-&gt;left =  </a:t>
            </a:r>
            <a:r>
              <a:rPr lang="en-US" sz="1200" dirty="0" err="1">
                <a:latin typeface="Times New Roman" panose="02020603050405020304" pitchFamily="18" charset="0"/>
                <a:cs typeface="Times New Roman" panose="02020603050405020304" pitchFamily="18" charset="0"/>
              </a:rPr>
              <a:t>leftRotate</a:t>
            </a:r>
            <a:r>
              <a:rPr lang="en-US" sz="1200" dirty="0">
                <a:latin typeface="Times New Roman" panose="02020603050405020304" pitchFamily="18" charset="0"/>
                <a:cs typeface="Times New Roman" panose="02020603050405020304" pitchFamily="18" charset="0"/>
              </a:rPr>
              <a:t>(node-&gt;left);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return </a:t>
            </a:r>
            <a:r>
              <a:rPr lang="en-US" sz="1200" dirty="0" err="1">
                <a:latin typeface="Times New Roman" panose="02020603050405020304" pitchFamily="18" charset="0"/>
                <a:cs typeface="Times New Roman" panose="02020603050405020304" pitchFamily="18" charset="0"/>
              </a:rPr>
              <a:t>rightRotate</a:t>
            </a:r>
            <a:r>
              <a:rPr lang="en-US" sz="1200" dirty="0">
                <a:latin typeface="Times New Roman" panose="02020603050405020304" pitchFamily="18" charset="0"/>
                <a:cs typeface="Times New Roman" panose="02020603050405020304" pitchFamily="18" charset="0"/>
              </a:rPr>
              <a:t>(node);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Right Left Case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if (balance &lt; -1 &amp;&amp; key &lt; node-&gt;right-&gt;key)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node-&gt;right = </a:t>
            </a:r>
            <a:r>
              <a:rPr lang="en-US" sz="1200" dirty="0" err="1">
                <a:latin typeface="Times New Roman" panose="02020603050405020304" pitchFamily="18" charset="0"/>
                <a:cs typeface="Times New Roman" panose="02020603050405020304" pitchFamily="18" charset="0"/>
              </a:rPr>
              <a:t>rightRotate</a:t>
            </a:r>
            <a:r>
              <a:rPr lang="en-US" sz="1200" dirty="0">
                <a:latin typeface="Times New Roman" panose="02020603050405020304" pitchFamily="18" charset="0"/>
                <a:cs typeface="Times New Roman" panose="02020603050405020304" pitchFamily="18" charset="0"/>
              </a:rPr>
              <a:t>(node-&gt;right);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return </a:t>
            </a:r>
            <a:r>
              <a:rPr lang="en-US" sz="1200" dirty="0" err="1">
                <a:latin typeface="Times New Roman" panose="02020603050405020304" pitchFamily="18" charset="0"/>
                <a:cs typeface="Times New Roman" panose="02020603050405020304" pitchFamily="18" charset="0"/>
              </a:rPr>
              <a:t>leftRotate</a:t>
            </a:r>
            <a:r>
              <a:rPr lang="en-US" sz="1200" dirty="0">
                <a:latin typeface="Times New Roman" panose="02020603050405020304" pitchFamily="18" charset="0"/>
                <a:cs typeface="Times New Roman" panose="02020603050405020304" pitchFamily="18" charset="0"/>
              </a:rPr>
              <a:t>(node);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return the (unchanged) node pointer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return node;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 utility function to print preorder traversal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of the tree.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The function also prints height of every node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void </a:t>
            </a:r>
            <a:r>
              <a:rPr lang="en-US" sz="1200" dirty="0" err="1">
                <a:latin typeface="Times New Roman" panose="02020603050405020304" pitchFamily="18" charset="0"/>
                <a:cs typeface="Times New Roman" panose="02020603050405020304" pitchFamily="18" charset="0"/>
              </a:rPr>
              <a:t>preOrder</a:t>
            </a:r>
            <a:r>
              <a:rPr lang="en-US" sz="1200" dirty="0">
                <a:latin typeface="Times New Roman" panose="02020603050405020304" pitchFamily="18" charset="0"/>
                <a:cs typeface="Times New Roman" panose="02020603050405020304" pitchFamily="18" charset="0"/>
              </a:rPr>
              <a:t>(struct Node *root)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if(root != NULL)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printf</a:t>
            </a:r>
            <a:r>
              <a:rPr lang="en-US" sz="1200" dirty="0">
                <a:latin typeface="Times New Roman" panose="02020603050405020304" pitchFamily="18" charset="0"/>
                <a:cs typeface="Times New Roman" panose="02020603050405020304" pitchFamily="18" charset="0"/>
              </a:rPr>
              <a:t>("%d ", root-&gt;key);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preOrder</a:t>
            </a:r>
            <a:r>
              <a:rPr lang="en-US" sz="1200" dirty="0">
                <a:latin typeface="Times New Roman" panose="02020603050405020304" pitchFamily="18" charset="0"/>
                <a:cs typeface="Times New Roman" panose="02020603050405020304" pitchFamily="18" charset="0"/>
              </a:rPr>
              <a:t>(root-&gt;left);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preOrder</a:t>
            </a:r>
            <a:r>
              <a:rPr lang="en-US" sz="1200" dirty="0">
                <a:latin typeface="Times New Roman" panose="02020603050405020304" pitchFamily="18" charset="0"/>
                <a:cs typeface="Times New Roman" panose="02020603050405020304" pitchFamily="18" charset="0"/>
              </a:rPr>
              <a:t>(root-&gt;right);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endParaRPr lang="en-US" sz="1200" dirty="0">
              <a:latin typeface="Times New Roman" panose="02020603050405020304" pitchFamily="18" charset="0"/>
              <a:cs typeface="Times New Roman" panose="02020603050405020304" pitchFamily="18" charset="0"/>
            </a:endParaRPr>
          </a:p>
        </p:txBody>
      </p:sp>
      <p:sp>
        <p:nvSpPr>
          <p:cNvPr id="7" name="Content Placeholder 3">
            <a:extLst>
              <a:ext uri="{FF2B5EF4-FFF2-40B4-BE49-F238E27FC236}">
                <a16:creationId xmlns:a16="http://schemas.microsoft.com/office/drawing/2014/main" id="{09AD5278-11B2-950F-A5C0-F3A86A72CB0D}"/>
              </a:ext>
            </a:extLst>
          </p:cNvPr>
          <p:cNvSpPr txBox="1">
            <a:spLocks/>
          </p:cNvSpPr>
          <p:nvPr/>
        </p:nvSpPr>
        <p:spPr>
          <a:xfrm>
            <a:off x="8530086" y="966156"/>
            <a:ext cx="3500887" cy="5761083"/>
          </a:xfrm>
          <a:custGeom>
            <a:avLst/>
            <a:gdLst>
              <a:gd name="connsiteX0" fmla="*/ 0 w 3500887"/>
              <a:gd name="connsiteY0" fmla="*/ 0 h 5761083"/>
              <a:gd name="connsiteX1" fmla="*/ 618490 w 3500887"/>
              <a:gd name="connsiteY1" fmla="*/ 0 h 5761083"/>
              <a:gd name="connsiteX2" fmla="*/ 1236980 w 3500887"/>
              <a:gd name="connsiteY2" fmla="*/ 0 h 5761083"/>
              <a:gd name="connsiteX3" fmla="*/ 1785452 w 3500887"/>
              <a:gd name="connsiteY3" fmla="*/ 0 h 5761083"/>
              <a:gd name="connsiteX4" fmla="*/ 2333925 w 3500887"/>
              <a:gd name="connsiteY4" fmla="*/ 0 h 5761083"/>
              <a:gd name="connsiteX5" fmla="*/ 2952415 w 3500887"/>
              <a:gd name="connsiteY5" fmla="*/ 0 h 5761083"/>
              <a:gd name="connsiteX6" fmla="*/ 3500887 w 3500887"/>
              <a:gd name="connsiteY6" fmla="*/ 0 h 5761083"/>
              <a:gd name="connsiteX7" fmla="*/ 3500887 w 3500887"/>
              <a:gd name="connsiteY7" fmla="*/ 633719 h 5761083"/>
              <a:gd name="connsiteX8" fmla="*/ 3500887 w 3500887"/>
              <a:gd name="connsiteY8" fmla="*/ 1325049 h 5761083"/>
              <a:gd name="connsiteX9" fmla="*/ 3500887 w 3500887"/>
              <a:gd name="connsiteY9" fmla="*/ 2016379 h 5761083"/>
              <a:gd name="connsiteX10" fmla="*/ 3500887 w 3500887"/>
              <a:gd name="connsiteY10" fmla="*/ 2707709 h 5761083"/>
              <a:gd name="connsiteX11" fmla="*/ 3500887 w 3500887"/>
              <a:gd name="connsiteY11" fmla="*/ 3341428 h 5761083"/>
              <a:gd name="connsiteX12" fmla="*/ 3500887 w 3500887"/>
              <a:gd name="connsiteY12" fmla="*/ 3917536 h 5761083"/>
              <a:gd name="connsiteX13" fmla="*/ 3500887 w 3500887"/>
              <a:gd name="connsiteY13" fmla="*/ 4493645 h 5761083"/>
              <a:gd name="connsiteX14" fmla="*/ 3500887 w 3500887"/>
              <a:gd name="connsiteY14" fmla="*/ 5069753 h 5761083"/>
              <a:gd name="connsiteX15" fmla="*/ 3500887 w 3500887"/>
              <a:gd name="connsiteY15" fmla="*/ 5761083 h 5761083"/>
              <a:gd name="connsiteX16" fmla="*/ 2882397 w 3500887"/>
              <a:gd name="connsiteY16" fmla="*/ 5761083 h 5761083"/>
              <a:gd name="connsiteX17" fmla="*/ 2298916 w 3500887"/>
              <a:gd name="connsiteY17" fmla="*/ 5761083 h 5761083"/>
              <a:gd name="connsiteX18" fmla="*/ 1715435 w 3500887"/>
              <a:gd name="connsiteY18" fmla="*/ 5761083 h 5761083"/>
              <a:gd name="connsiteX19" fmla="*/ 1166962 w 3500887"/>
              <a:gd name="connsiteY19" fmla="*/ 5761083 h 5761083"/>
              <a:gd name="connsiteX20" fmla="*/ 653499 w 3500887"/>
              <a:gd name="connsiteY20" fmla="*/ 5761083 h 5761083"/>
              <a:gd name="connsiteX21" fmla="*/ 0 w 3500887"/>
              <a:gd name="connsiteY21" fmla="*/ 5761083 h 5761083"/>
              <a:gd name="connsiteX22" fmla="*/ 0 w 3500887"/>
              <a:gd name="connsiteY22" fmla="*/ 5300196 h 5761083"/>
              <a:gd name="connsiteX23" fmla="*/ 0 w 3500887"/>
              <a:gd name="connsiteY23" fmla="*/ 4724088 h 5761083"/>
              <a:gd name="connsiteX24" fmla="*/ 0 w 3500887"/>
              <a:gd name="connsiteY24" fmla="*/ 4090369 h 5761083"/>
              <a:gd name="connsiteX25" fmla="*/ 0 w 3500887"/>
              <a:gd name="connsiteY25" fmla="*/ 3514261 h 5761083"/>
              <a:gd name="connsiteX26" fmla="*/ 0 w 3500887"/>
              <a:gd name="connsiteY26" fmla="*/ 2938152 h 5761083"/>
              <a:gd name="connsiteX27" fmla="*/ 0 w 3500887"/>
              <a:gd name="connsiteY27" fmla="*/ 2304433 h 5761083"/>
              <a:gd name="connsiteX28" fmla="*/ 0 w 3500887"/>
              <a:gd name="connsiteY28" fmla="*/ 1613103 h 5761083"/>
              <a:gd name="connsiteX29" fmla="*/ 0 w 3500887"/>
              <a:gd name="connsiteY29" fmla="*/ 979384 h 5761083"/>
              <a:gd name="connsiteX30" fmla="*/ 0 w 3500887"/>
              <a:gd name="connsiteY30" fmla="*/ 0 h 576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00887" h="5761083" fill="none" extrusionOk="0">
                <a:moveTo>
                  <a:pt x="0" y="0"/>
                </a:moveTo>
                <a:cubicBezTo>
                  <a:pt x="298701" y="-37915"/>
                  <a:pt x="423625" y="27347"/>
                  <a:pt x="618490" y="0"/>
                </a:cubicBezTo>
                <a:cubicBezTo>
                  <a:pt x="813355" y="-27347"/>
                  <a:pt x="1109248" y="14634"/>
                  <a:pt x="1236980" y="0"/>
                </a:cubicBezTo>
                <a:cubicBezTo>
                  <a:pt x="1364712" y="-14634"/>
                  <a:pt x="1615905" y="326"/>
                  <a:pt x="1785452" y="0"/>
                </a:cubicBezTo>
                <a:cubicBezTo>
                  <a:pt x="1954999" y="-326"/>
                  <a:pt x="2179835" y="25521"/>
                  <a:pt x="2333925" y="0"/>
                </a:cubicBezTo>
                <a:cubicBezTo>
                  <a:pt x="2488015" y="-25521"/>
                  <a:pt x="2756829" y="17868"/>
                  <a:pt x="2952415" y="0"/>
                </a:cubicBezTo>
                <a:cubicBezTo>
                  <a:pt x="3148001" y="-17868"/>
                  <a:pt x="3354158" y="4711"/>
                  <a:pt x="3500887" y="0"/>
                </a:cubicBezTo>
                <a:cubicBezTo>
                  <a:pt x="3566649" y="251226"/>
                  <a:pt x="3447457" y="442612"/>
                  <a:pt x="3500887" y="633719"/>
                </a:cubicBezTo>
                <a:cubicBezTo>
                  <a:pt x="3554317" y="824826"/>
                  <a:pt x="3422617" y="992506"/>
                  <a:pt x="3500887" y="1325049"/>
                </a:cubicBezTo>
                <a:cubicBezTo>
                  <a:pt x="3579157" y="1657592"/>
                  <a:pt x="3476235" y="1767917"/>
                  <a:pt x="3500887" y="2016379"/>
                </a:cubicBezTo>
                <a:cubicBezTo>
                  <a:pt x="3525539" y="2264841"/>
                  <a:pt x="3484134" y="2495707"/>
                  <a:pt x="3500887" y="2707709"/>
                </a:cubicBezTo>
                <a:cubicBezTo>
                  <a:pt x="3517640" y="2919711"/>
                  <a:pt x="3447242" y="3179449"/>
                  <a:pt x="3500887" y="3341428"/>
                </a:cubicBezTo>
                <a:cubicBezTo>
                  <a:pt x="3554532" y="3503407"/>
                  <a:pt x="3470982" y="3763581"/>
                  <a:pt x="3500887" y="3917536"/>
                </a:cubicBezTo>
                <a:cubicBezTo>
                  <a:pt x="3530792" y="4071491"/>
                  <a:pt x="3446784" y="4292219"/>
                  <a:pt x="3500887" y="4493645"/>
                </a:cubicBezTo>
                <a:cubicBezTo>
                  <a:pt x="3554990" y="4695071"/>
                  <a:pt x="3441972" y="4884486"/>
                  <a:pt x="3500887" y="5069753"/>
                </a:cubicBezTo>
                <a:cubicBezTo>
                  <a:pt x="3559802" y="5255020"/>
                  <a:pt x="3460987" y="5543151"/>
                  <a:pt x="3500887" y="5761083"/>
                </a:cubicBezTo>
                <a:cubicBezTo>
                  <a:pt x="3305503" y="5808350"/>
                  <a:pt x="3122959" y="5716960"/>
                  <a:pt x="2882397" y="5761083"/>
                </a:cubicBezTo>
                <a:cubicBezTo>
                  <a:pt x="2641835" y="5805206"/>
                  <a:pt x="2503463" y="5744238"/>
                  <a:pt x="2298916" y="5761083"/>
                </a:cubicBezTo>
                <a:cubicBezTo>
                  <a:pt x="2094369" y="5777928"/>
                  <a:pt x="1994445" y="5693203"/>
                  <a:pt x="1715435" y="5761083"/>
                </a:cubicBezTo>
                <a:cubicBezTo>
                  <a:pt x="1436425" y="5828963"/>
                  <a:pt x="1320210" y="5754771"/>
                  <a:pt x="1166962" y="5761083"/>
                </a:cubicBezTo>
                <a:cubicBezTo>
                  <a:pt x="1013714" y="5767395"/>
                  <a:pt x="867976" y="5713085"/>
                  <a:pt x="653499" y="5761083"/>
                </a:cubicBezTo>
                <a:cubicBezTo>
                  <a:pt x="439022" y="5809081"/>
                  <a:pt x="151871" y="5759726"/>
                  <a:pt x="0" y="5761083"/>
                </a:cubicBezTo>
                <a:cubicBezTo>
                  <a:pt x="-43859" y="5539835"/>
                  <a:pt x="11913" y="5522561"/>
                  <a:pt x="0" y="5300196"/>
                </a:cubicBezTo>
                <a:cubicBezTo>
                  <a:pt x="-11913" y="5077831"/>
                  <a:pt x="32475" y="4911304"/>
                  <a:pt x="0" y="4724088"/>
                </a:cubicBezTo>
                <a:cubicBezTo>
                  <a:pt x="-32475" y="4536872"/>
                  <a:pt x="50850" y="4234079"/>
                  <a:pt x="0" y="4090369"/>
                </a:cubicBezTo>
                <a:cubicBezTo>
                  <a:pt x="-50850" y="3946659"/>
                  <a:pt x="54903" y="3630760"/>
                  <a:pt x="0" y="3514261"/>
                </a:cubicBezTo>
                <a:cubicBezTo>
                  <a:pt x="-54903" y="3397762"/>
                  <a:pt x="14567" y="3201523"/>
                  <a:pt x="0" y="2938152"/>
                </a:cubicBezTo>
                <a:cubicBezTo>
                  <a:pt x="-14567" y="2674781"/>
                  <a:pt x="32677" y="2438160"/>
                  <a:pt x="0" y="2304433"/>
                </a:cubicBezTo>
                <a:cubicBezTo>
                  <a:pt x="-32677" y="2170706"/>
                  <a:pt x="5998" y="1862717"/>
                  <a:pt x="0" y="1613103"/>
                </a:cubicBezTo>
                <a:cubicBezTo>
                  <a:pt x="-5998" y="1363489"/>
                  <a:pt x="68019" y="1119798"/>
                  <a:pt x="0" y="979384"/>
                </a:cubicBezTo>
                <a:cubicBezTo>
                  <a:pt x="-68019" y="838970"/>
                  <a:pt x="73783" y="443719"/>
                  <a:pt x="0" y="0"/>
                </a:cubicBezTo>
                <a:close/>
              </a:path>
              <a:path w="3500887" h="5761083" stroke="0" extrusionOk="0">
                <a:moveTo>
                  <a:pt x="0" y="0"/>
                </a:moveTo>
                <a:cubicBezTo>
                  <a:pt x="233172" y="-31934"/>
                  <a:pt x="353092" y="6036"/>
                  <a:pt x="478455" y="0"/>
                </a:cubicBezTo>
                <a:cubicBezTo>
                  <a:pt x="603819" y="-6036"/>
                  <a:pt x="814017" y="56771"/>
                  <a:pt x="1026927" y="0"/>
                </a:cubicBezTo>
                <a:cubicBezTo>
                  <a:pt x="1239837" y="-56771"/>
                  <a:pt x="1286979" y="23330"/>
                  <a:pt x="1505381" y="0"/>
                </a:cubicBezTo>
                <a:cubicBezTo>
                  <a:pt x="1723783" y="-23330"/>
                  <a:pt x="1891788" y="28255"/>
                  <a:pt x="2123871" y="0"/>
                </a:cubicBezTo>
                <a:cubicBezTo>
                  <a:pt x="2355954" y="-28255"/>
                  <a:pt x="2469486" y="66518"/>
                  <a:pt x="2742361" y="0"/>
                </a:cubicBezTo>
                <a:cubicBezTo>
                  <a:pt x="3015236" y="-66518"/>
                  <a:pt x="3170711" y="17730"/>
                  <a:pt x="3500887" y="0"/>
                </a:cubicBezTo>
                <a:cubicBezTo>
                  <a:pt x="3518671" y="157433"/>
                  <a:pt x="3457022" y="314478"/>
                  <a:pt x="3500887" y="403276"/>
                </a:cubicBezTo>
                <a:cubicBezTo>
                  <a:pt x="3544752" y="492074"/>
                  <a:pt x="3466347" y="838335"/>
                  <a:pt x="3500887" y="1036995"/>
                </a:cubicBezTo>
                <a:cubicBezTo>
                  <a:pt x="3535427" y="1235655"/>
                  <a:pt x="3463678" y="1286729"/>
                  <a:pt x="3500887" y="1440271"/>
                </a:cubicBezTo>
                <a:cubicBezTo>
                  <a:pt x="3538096" y="1593813"/>
                  <a:pt x="3443483" y="1806287"/>
                  <a:pt x="3500887" y="2016379"/>
                </a:cubicBezTo>
                <a:cubicBezTo>
                  <a:pt x="3558291" y="2226471"/>
                  <a:pt x="3446919" y="2322055"/>
                  <a:pt x="3500887" y="2534877"/>
                </a:cubicBezTo>
                <a:cubicBezTo>
                  <a:pt x="3554855" y="2747699"/>
                  <a:pt x="3460449" y="2849571"/>
                  <a:pt x="3500887" y="2938152"/>
                </a:cubicBezTo>
                <a:cubicBezTo>
                  <a:pt x="3541325" y="3026734"/>
                  <a:pt x="3464946" y="3478750"/>
                  <a:pt x="3500887" y="3629482"/>
                </a:cubicBezTo>
                <a:cubicBezTo>
                  <a:pt x="3536828" y="3780214"/>
                  <a:pt x="3498908" y="3985470"/>
                  <a:pt x="3500887" y="4263201"/>
                </a:cubicBezTo>
                <a:cubicBezTo>
                  <a:pt x="3502866" y="4540932"/>
                  <a:pt x="3495096" y="4510934"/>
                  <a:pt x="3500887" y="4666477"/>
                </a:cubicBezTo>
                <a:cubicBezTo>
                  <a:pt x="3506678" y="4822020"/>
                  <a:pt x="3479669" y="5031602"/>
                  <a:pt x="3500887" y="5184975"/>
                </a:cubicBezTo>
                <a:cubicBezTo>
                  <a:pt x="3522105" y="5338348"/>
                  <a:pt x="3450665" y="5571419"/>
                  <a:pt x="3500887" y="5761083"/>
                </a:cubicBezTo>
                <a:cubicBezTo>
                  <a:pt x="3338223" y="5796833"/>
                  <a:pt x="3178306" y="5721197"/>
                  <a:pt x="2882397" y="5761083"/>
                </a:cubicBezTo>
                <a:cubicBezTo>
                  <a:pt x="2586488" y="5800969"/>
                  <a:pt x="2604759" y="5700729"/>
                  <a:pt x="2333925" y="5761083"/>
                </a:cubicBezTo>
                <a:cubicBezTo>
                  <a:pt x="2063091" y="5821437"/>
                  <a:pt x="2052868" y="5726479"/>
                  <a:pt x="1855470" y="5761083"/>
                </a:cubicBezTo>
                <a:cubicBezTo>
                  <a:pt x="1658072" y="5795687"/>
                  <a:pt x="1388465" y="5688667"/>
                  <a:pt x="1236980" y="5761083"/>
                </a:cubicBezTo>
                <a:cubicBezTo>
                  <a:pt x="1085495" y="5833499"/>
                  <a:pt x="991197" y="5721895"/>
                  <a:pt x="758526" y="5761083"/>
                </a:cubicBezTo>
                <a:cubicBezTo>
                  <a:pt x="525855" y="5800271"/>
                  <a:pt x="218804" y="5685468"/>
                  <a:pt x="0" y="5761083"/>
                </a:cubicBezTo>
                <a:cubicBezTo>
                  <a:pt x="-29935" y="5450134"/>
                  <a:pt x="22515" y="5241350"/>
                  <a:pt x="0" y="5069753"/>
                </a:cubicBezTo>
                <a:cubicBezTo>
                  <a:pt x="-22515" y="4898156"/>
                  <a:pt x="34070" y="4651290"/>
                  <a:pt x="0" y="4493645"/>
                </a:cubicBezTo>
                <a:cubicBezTo>
                  <a:pt x="-34070" y="4336000"/>
                  <a:pt x="32609" y="4154404"/>
                  <a:pt x="0" y="4032758"/>
                </a:cubicBezTo>
                <a:cubicBezTo>
                  <a:pt x="-32609" y="3911112"/>
                  <a:pt x="44707" y="3822969"/>
                  <a:pt x="0" y="3629482"/>
                </a:cubicBezTo>
                <a:cubicBezTo>
                  <a:pt x="-44707" y="3435995"/>
                  <a:pt x="19054" y="3303863"/>
                  <a:pt x="0" y="3053374"/>
                </a:cubicBezTo>
                <a:cubicBezTo>
                  <a:pt x="-19054" y="2802885"/>
                  <a:pt x="3781" y="2849447"/>
                  <a:pt x="0" y="2650098"/>
                </a:cubicBezTo>
                <a:cubicBezTo>
                  <a:pt x="-3781" y="2450749"/>
                  <a:pt x="45360" y="2117947"/>
                  <a:pt x="0" y="1958768"/>
                </a:cubicBezTo>
                <a:cubicBezTo>
                  <a:pt x="-45360" y="1799589"/>
                  <a:pt x="11670" y="1569688"/>
                  <a:pt x="0" y="1325049"/>
                </a:cubicBezTo>
                <a:cubicBezTo>
                  <a:pt x="-11670" y="1080410"/>
                  <a:pt x="51787" y="1056939"/>
                  <a:pt x="0" y="806552"/>
                </a:cubicBezTo>
                <a:cubicBezTo>
                  <a:pt x="-51787" y="556165"/>
                  <a:pt x="46024" y="345970"/>
                  <a:pt x="0" y="0"/>
                </a:cubicBezTo>
                <a:close/>
              </a:path>
            </a:pathLst>
          </a:custGeom>
          <a:ln>
            <a:solidFill>
              <a:schemeClr val="tx1"/>
            </a:solidFill>
            <a:extLst>
              <a:ext uri="{C807C97D-BFC1-408E-A445-0C87EB9F89A2}">
                <ask:lineSketchStyleProps xmlns:ask="http://schemas.microsoft.com/office/drawing/2018/sketchyshapes" sd="3561960467">
                  <a:prstGeom prst="rect">
                    <a:avLst/>
                  </a:prstGeom>
                  <ask:type>
                    <ask:lineSketchScribble/>
                  </ask:type>
                </ask:lineSketchStyleProps>
              </a:ext>
            </a:extLs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Driver program to test above function*/</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int main()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struct Node *root = NULL;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Constructing tree given in the above figure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root = insert(root, 10);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root = insert(root, 20);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root = insert(root, 30);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root = insert(root, 40);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root = insert(root, 50);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root = insert(root, 25);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The constructed AVL Tree would be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30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20   40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     \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10  25    50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printf</a:t>
            </a:r>
            <a:r>
              <a:rPr lang="en-US" sz="1200" dirty="0">
                <a:latin typeface="Times New Roman" panose="02020603050405020304" pitchFamily="18" charset="0"/>
                <a:cs typeface="Times New Roman" panose="02020603050405020304" pitchFamily="18" charset="0"/>
              </a:rPr>
              <a:t>("Preorder traversal of the constructed AVL"</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 tree is \n");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preOrder</a:t>
            </a:r>
            <a:r>
              <a:rPr lang="en-US" sz="1200" dirty="0">
                <a:latin typeface="Times New Roman" panose="02020603050405020304" pitchFamily="18" charset="0"/>
                <a:cs typeface="Times New Roman" panose="02020603050405020304" pitchFamily="18" charset="0"/>
              </a:rPr>
              <a:t>(root);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return 0; </a:t>
            </a:r>
          </a:p>
          <a:p>
            <a:pPr marL="0" indent="0">
              <a:lnSpc>
                <a:spcPct val="100000"/>
              </a:lnSpc>
              <a:spcBef>
                <a:spcPts val="0"/>
              </a:spcBef>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 </a:t>
            </a:r>
          </a:p>
        </p:txBody>
      </p:sp>
      <p:sp>
        <p:nvSpPr>
          <p:cNvPr id="6" name="TextBox 5">
            <a:extLst>
              <a:ext uri="{FF2B5EF4-FFF2-40B4-BE49-F238E27FC236}">
                <a16:creationId xmlns:a16="http://schemas.microsoft.com/office/drawing/2014/main" id="{CE816BFB-8581-1BE5-C7A2-FF5421FD12B5}"/>
              </a:ext>
            </a:extLst>
          </p:cNvPr>
          <p:cNvSpPr txBox="1"/>
          <p:nvPr/>
        </p:nvSpPr>
        <p:spPr>
          <a:xfrm>
            <a:off x="8988005" y="6051278"/>
            <a:ext cx="2939451" cy="600164"/>
          </a:xfrm>
          <a:custGeom>
            <a:avLst/>
            <a:gdLst>
              <a:gd name="connsiteX0" fmla="*/ 0 w 2939451"/>
              <a:gd name="connsiteY0" fmla="*/ 0 h 600164"/>
              <a:gd name="connsiteX1" fmla="*/ 529101 w 2939451"/>
              <a:gd name="connsiteY1" fmla="*/ 0 h 600164"/>
              <a:gd name="connsiteX2" fmla="*/ 1146386 w 2939451"/>
              <a:gd name="connsiteY2" fmla="*/ 0 h 600164"/>
              <a:gd name="connsiteX3" fmla="*/ 1734276 w 2939451"/>
              <a:gd name="connsiteY3" fmla="*/ 0 h 600164"/>
              <a:gd name="connsiteX4" fmla="*/ 2351561 w 2939451"/>
              <a:gd name="connsiteY4" fmla="*/ 0 h 600164"/>
              <a:gd name="connsiteX5" fmla="*/ 2939451 w 2939451"/>
              <a:gd name="connsiteY5" fmla="*/ 0 h 600164"/>
              <a:gd name="connsiteX6" fmla="*/ 2939451 w 2939451"/>
              <a:gd name="connsiteY6" fmla="*/ 306084 h 600164"/>
              <a:gd name="connsiteX7" fmla="*/ 2939451 w 2939451"/>
              <a:gd name="connsiteY7" fmla="*/ 600164 h 600164"/>
              <a:gd name="connsiteX8" fmla="*/ 2410350 w 2939451"/>
              <a:gd name="connsiteY8" fmla="*/ 600164 h 600164"/>
              <a:gd name="connsiteX9" fmla="*/ 1822460 w 2939451"/>
              <a:gd name="connsiteY9" fmla="*/ 600164 h 600164"/>
              <a:gd name="connsiteX10" fmla="*/ 1175780 w 2939451"/>
              <a:gd name="connsiteY10" fmla="*/ 600164 h 600164"/>
              <a:gd name="connsiteX11" fmla="*/ 646679 w 2939451"/>
              <a:gd name="connsiteY11" fmla="*/ 600164 h 600164"/>
              <a:gd name="connsiteX12" fmla="*/ 0 w 2939451"/>
              <a:gd name="connsiteY12" fmla="*/ 600164 h 600164"/>
              <a:gd name="connsiteX13" fmla="*/ 0 w 2939451"/>
              <a:gd name="connsiteY13" fmla="*/ 312085 h 600164"/>
              <a:gd name="connsiteX14" fmla="*/ 0 w 2939451"/>
              <a:gd name="connsiteY14" fmla="*/ 0 h 60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39451" h="600164" extrusionOk="0">
                <a:moveTo>
                  <a:pt x="0" y="0"/>
                </a:moveTo>
                <a:cubicBezTo>
                  <a:pt x="261030" y="-59884"/>
                  <a:pt x="312525" y="3721"/>
                  <a:pt x="529101" y="0"/>
                </a:cubicBezTo>
                <a:cubicBezTo>
                  <a:pt x="745677" y="-3721"/>
                  <a:pt x="936608" y="62225"/>
                  <a:pt x="1146386" y="0"/>
                </a:cubicBezTo>
                <a:cubicBezTo>
                  <a:pt x="1356164" y="-62225"/>
                  <a:pt x="1585711" y="14942"/>
                  <a:pt x="1734276" y="0"/>
                </a:cubicBezTo>
                <a:cubicBezTo>
                  <a:pt x="1882841" y="-14942"/>
                  <a:pt x="2099831" y="6837"/>
                  <a:pt x="2351561" y="0"/>
                </a:cubicBezTo>
                <a:cubicBezTo>
                  <a:pt x="2603292" y="-6837"/>
                  <a:pt x="2777225" y="49915"/>
                  <a:pt x="2939451" y="0"/>
                </a:cubicBezTo>
                <a:cubicBezTo>
                  <a:pt x="2974418" y="69941"/>
                  <a:pt x="2932930" y="178045"/>
                  <a:pt x="2939451" y="306084"/>
                </a:cubicBezTo>
                <a:cubicBezTo>
                  <a:pt x="2945972" y="434123"/>
                  <a:pt x="2933936" y="461520"/>
                  <a:pt x="2939451" y="600164"/>
                </a:cubicBezTo>
                <a:cubicBezTo>
                  <a:pt x="2706669" y="629291"/>
                  <a:pt x="2618488" y="541742"/>
                  <a:pt x="2410350" y="600164"/>
                </a:cubicBezTo>
                <a:cubicBezTo>
                  <a:pt x="2202212" y="658586"/>
                  <a:pt x="1999419" y="531718"/>
                  <a:pt x="1822460" y="600164"/>
                </a:cubicBezTo>
                <a:cubicBezTo>
                  <a:pt x="1645501" y="668610"/>
                  <a:pt x="1447334" y="577212"/>
                  <a:pt x="1175780" y="600164"/>
                </a:cubicBezTo>
                <a:cubicBezTo>
                  <a:pt x="904226" y="623116"/>
                  <a:pt x="809183" y="590205"/>
                  <a:pt x="646679" y="600164"/>
                </a:cubicBezTo>
                <a:cubicBezTo>
                  <a:pt x="484175" y="610123"/>
                  <a:pt x="251429" y="549544"/>
                  <a:pt x="0" y="600164"/>
                </a:cubicBezTo>
                <a:cubicBezTo>
                  <a:pt x="-1111" y="493985"/>
                  <a:pt x="21323" y="370898"/>
                  <a:pt x="0" y="312085"/>
                </a:cubicBezTo>
                <a:cubicBezTo>
                  <a:pt x="-21323" y="253272"/>
                  <a:pt x="22716" y="92001"/>
                  <a:pt x="0" y="0"/>
                </a:cubicBezTo>
                <a:close/>
              </a:path>
            </a:pathLst>
          </a:custGeom>
          <a:noFill/>
          <a:ln>
            <a:solidFill>
              <a:schemeClr val="tx1"/>
            </a:solidFill>
            <a:extLst>
              <a:ext uri="{C807C97D-BFC1-408E-A445-0C87EB9F89A2}">
                <ask:lineSketchStyleProps xmlns:ask="http://schemas.microsoft.com/office/drawing/2018/sketchyshapes" sd="2047802322">
                  <a:prstGeom prst="rect">
                    <a:avLst/>
                  </a:prstGeom>
                  <ask:type>
                    <ask:lineSketchScribble/>
                  </ask:type>
                </ask:lineSketchStyleProps>
              </a:ext>
            </a:extLst>
          </a:ln>
        </p:spPr>
        <p:txBody>
          <a:bodyPr wrap="square">
            <a:spAutoFit/>
          </a:bodyPr>
          <a:lstStyle/>
          <a:p>
            <a:r>
              <a:rPr lang="en-US" sz="1100" dirty="0"/>
              <a:t>Output</a:t>
            </a:r>
          </a:p>
          <a:p>
            <a:r>
              <a:rPr lang="en-US" sz="1100" dirty="0"/>
              <a:t>Preorder traversal of the constructed AVL tree is </a:t>
            </a:r>
          </a:p>
          <a:p>
            <a:r>
              <a:rPr lang="en-US" sz="1100" dirty="0"/>
              <a:t>30 20 10 25 40 50 </a:t>
            </a:r>
          </a:p>
        </p:txBody>
      </p:sp>
      <p:sp>
        <p:nvSpPr>
          <p:cNvPr id="9" name="TextBox 8">
            <a:extLst>
              <a:ext uri="{FF2B5EF4-FFF2-40B4-BE49-F238E27FC236}">
                <a16:creationId xmlns:a16="http://schemas.microsoft.com/office/drawing/2014/main" id="{F78B4504-7ABE-C13E-F865-5DD4EC7D195D}"/>
              </a:ext>
            </a:extLst>
          </p:cNvPr>
          <p:cNvSpPr txBox="1"/>
          <p:nvPr/>
        </p:nvSpPr>
        <p:spPr>
          <a:xfrm>
            <a:off x="5891481" y="6255060"/>
            <a:ext cx="2426898" cy="430887"/>
          </a:xfrm>
          <a:custGeom>
            <a:avLst/>
            <a:gdLst>
              <a:gd name="connsiteX0" fmla="*/ 0 w 2426898"/>
              <a:gd name="connsiteY0" fmla="*/ 0 h 430887"/>
              <a:gd name="connsiteX1" fmla="*/ 412573 w 2426898"/>
              <a:gd name="connsiteY1" fmla="*/ 0 h 430887"/>
              <a:gd name="connsiteX2" fmla="*/ 946490 w 2426898"/>
              <a:gd name="connsiteY2" fmla="*/ 0 h 430887"/>
              <a:gd name="connsiteX3" fmla="*/ 1359063 w 2426898"/>
              <a:gd name="connsiteY3" fmla="*/ 0 h 430887"/>
              <a:gd name="connsiteX4" fmla="*/ 1795905 w 2426898"/>
              <a:gd name="connsiteY4" fmla="*/ 0 h 430887"/>
              <a:gd name="connsiteX5" fmla="*/ 2426898 w 2426898"/>
              <a:gd name="connsiteY5" fmla="*/ 0 h 430887"/>
              <a:gd name="connsiteX6" fmla="*/ 2426898 w 2426898"/>
              <a:gd name="connsiteY6" fmla="*/ 430887 h 430887"/>
              <a:gd name="connsiteX7" fmla="*/ 1965787 w 2426898"/>
              <a:gd name="connsiteY7" fmla="*/ 430887 h 430887"/>
              <a:gd name="connsiteX8" fmla="*/ 1431870 w 2426898"/>
              <a:gd name="connsiteY8" fmla="*/ 430887 h 430887"/>
              <a:gd name="connsiteX9" fmla="*/ 946490 w 2426898"/>
              <a:gd name="connsiteY9" fmla="*/ 430887 h 430887"/>
              <a:gd name="connsiteX10" fmla="*/ 461111 w 2426898"/>
              <a:gd name="connsiteY10" fmla="*/ 430887 h 430887"/>
              <a:gd name="connsiteX11" fmla="*/ 0 w 2426898"/>
              <a:gd name="connsiteY11" fmla="*/ 430887 h 430887"/>
              <a:gd name="connsiteX12" fmla="*/ 0 w 2426898"/>
              <a:gd name="connsiteY12" fmla="*/ 0 h 4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6898" h="430887" extrusionOk="0">
                <a:moveTo>
                  <a:pt x="0" y="0"/>
                </a:moveTo>
                <a:cubicBezTo>
                  <a:pt x="134744" y="-31631"/>
                  <a:pt x="321686" y="43460"/>
                  <a:pt x="412573" y="0"/>
                </a:cubicBezTo>
                <a:cubicBezTo>
                  <a:pt x="503460" y="-43460"/>
                  <a:pt x="807209" y="59382"/>
                  <a:pt x="946490" y="0"/>
                </a:cubicBezTo>
                <a:cubicBezTo>
                  <a:pt x="1085771" y="-59382"/>
                  <a:pt x="1246762" y="11737"/>
                  <a:pt x="1359063" y="0"/>
                </a:cubicBezTo>
                <a:cubicBezTo>
                  <a:pt x="1471364" y="-11737"/>
                  <a:pt x="1638666" y="22727"/>
                  <a:pt x="1795905" y="0"/>
                </a:cubicBezTo>
                <a:cubicBezTo>
                  <a:pt x="1953144" y="-22727"/>
                  <a:pt x="2296961" y="57216"/>
                  <a:pt x="2426898" y="0"/>
                </a:cubicBezTo>
                <a:cubicBezTo>
                  <a:pt x="2473807" y="92521"/>
                  <a:pt x="2410389" y="246227"/>
                  <a:pt x="2426898" y="430887"/>
                </a:cubicBezTo>
                <a:cubicBezTo>
                  <a:pt x="2301413" y="483602"/>
                  <a:pt x="2089216" y="424824"/>
                  <a:pt x="1965787" y="430887"/>
                </a:cubicBezTo>
                <a:cubicBezTo>
                  <a:pt x="1842358" y="436950"/>
                  <a:pt x="1590085" y="430330"/>
                  <a:pt x="1431870" y="430887"/>
                </a:cubicBezTo>
                <a:cubicBezTo>
                  <a:pt x="1273655" y="431444"/>
                  <a:pt x="1177959" y="382891"/>
                  <a:pt x="946490" y="430887"/>
                </a:cubicBezTo>
                <a:cubicBezTo>
                  <a:pt x="715021" y="478883"/>
                  <a:pt x="645403" y="379138"/>
                  <a:pt x="461111" y="430887"/>
                </a:cubicBezTo>
                <a:cubicBezTo>
                  <a:pt x="276819" y="482636"/>
                  <a:pt x="104658" y="429544"/>
                  <a:pt x="0" y="430887"/>
                </a:cubicBezTo>
                <a:cubicBezTo>
                  <a:pt x="-37921" y="308161"/>
                  <a:pt x="16307" y="161339"/>
                  <a:pt x="0" y="0"/>
                </a:cubicBezTo>
                <a:close/>
              </a:path>
            </a:pathLst>
          </a:custGeom>
          <a:noFill/>
          <a:ln>
            <a:solidFill>
              <a:schemeClr val="tx1"/>
            </a:solidFill>
            <a:extLst>
              <a:ext uri="{C807C97D-BFC1-408E-A445-0C87EB9F89A2}">
                <ask:lineSketchStyleProps xmlns:ask="http://schemas.microsoft.com/office/drawing/2018/sketchyshapes" sd="3024866045">
                  <a:prstGeom prst="rect">
                    <a:avLst/>
                  </a:prstGeom>
                  <ask:type>
                    <ask:lineSketchScribble/>
                  </ask:type>
                </ask:lineSketchStyleProps>
              </a:ext>
            </a:extLst>
          </a:ln>
        </p:spPr>
        <p:txBody>
          <a:bodyPr wrap="square">
            <a:spAutoFit/>
          </a:bodyPr>
          <a:lstStyle/>
          <a:p>
            <a:r>
              <a:rPr lang="en-US" sz="1050" dirty="0"/>
              <a:t>Complexity Analysis</a:t>
            </a:r>
          </a:p>
          <a:p>
            <a:r>
              <a:rPr lang="en-US" sz="1050" dirty="0"/>
              <a:t>Time Complexity: O(log(n)), For Insertion</a:t>
            </a:r>
          </a:p>
        </p:txBody>
      </p:sp>
    </p:spTree>
    <p:extLst>
      <p:ext uri="{BB962C8B-B14F-4D97-AF65-F5344CB8AC3E}">
        <p14:creationId xmlns:p14="http://schemas.microsoft.com/office/powerpoint/2010/main" val="375243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6561B6F5-24CA-4BF6-BAA0-11815C8B41D7}"/>
              </a:ext>
            </a:extLst>
          </p:cNvPr>
          <p:cNvPicPr>
            <a:picLocks noChangeAspect="1"/>
          </p:cNvPicPr>
          <p:nvPr/>
        </p:nvPicPr>
        <p:blipFill rotWithShape="1">
          <a:blip r:embed="rId2"/>
          <a:srcRect r="2" b="12577"/>
          <a:stretch/>
        </p:blipFill>
        <p:spPr>
          <a:xfrm>
            <a:off x="1614489" y="455614"/>
            <a:ext cx="8963025" cy="5876925"/>
          </a:xfrm>
          <a:prstGeom prst="rect">
            <a:avLst/>
          </a:prstGeom>
          <a:noFill/>
        </p:spPr>
      </p:pic>
    </p:spTree>
    <p:extLst>
      <p:ext uri="{BB962C8B-B14F-4D97-AF65-F5344CB8AC3E}">
        <p14:creationId xmlns:p14="http://schemas.microsoft.com/office/powerpoint/2010/main" val="587482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81F5-30DB-EC4E-BC3D-9CA0A57BCEA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Why AVL Tree?</a:t>
            </a:r>
          </a:p>
        </p:txBody>
      </p:sp>
      <p:sp>
        <p:nvSpPr>
          <p:cNvPr id="3" name="Content Placeholder 2">
            <a:extLst>
              <a:ext uri="{FF2B5EF4-FFF2-40B4-BE49-F238E27FC236}">
                <a16:creationId xmlns:a16="http://schemas.microsoft.com/office/drawing/2014/main" id="{02591639-6458-73EE-37F5-E5DC66FCE66A}"/>
              </a:ext>
            </a:extLst>
          </p:cNvPr>
          <p:cNvSpPr>
            <a:spLocks noGrp="1"/>
          </p:cNvSpPr>
          <p:nvPr>
            <p:ph idx="1"/>
          </p:nvPr>
        </p:nvSpPr>
        <p:spPr/>
        <p:txBody>
          <a:bodyPr/>
          <a:lstStyle/>
          <a:p>
            <a:pPr marL="0" indent="0">
              <a:buNone/>
            </a:pPr>
            <a:r>
              <a:rPr lang="en-US" b="0" i="0" dirty="0">
                <a:solidFill>
                  <a:srgbClr val="333333"/>
                </a:solidFill>
                <a:effectLst/>
                <a:latin typeface="Times New Roman" panose="02020603050405020304" pitchFamily="18" charset="0"/>
                <a:cs typeface="Times New Roman" panose="02020603050405020304" pitchFamily="18" charset="0"/>
              </a:rPr>
              <a:t>AVL tree controls the height of the binary search tree by not letting it to be skewed. The time taken for all operations in a binary search tree of height h is </a:t>
            </a:r>
            <a:r>
              <a:rPr lang="en-US" b="1" i="0" dirty="0">
                <a:solidFill>
                  <a:srgbClr val="333333"/>
                </a:solidFill>
                <a:effectLst/>
                <a:latin typeface="Times New Roman" panose="02020603050405020304" pitchFamily="18" charset="0"/>
                <a:cs typeface="Times New Roman" panose="02020603050405020304" pitchFamily="18" charset="0"/>
              </a:rPr>
              <a:t>O(h)</a:t>
            </a:r>
            <a:r>
              <a:rPr lang="en-US" b="0" i="0" dirty="0">
                <a:solidFill>
                  <a:srgbClr val="333333"/>
                </a:solidFill>
                <a:effectLst/>
                <a:latin typeface="Times New Roman" panose="02020603050405020304" pitchFamily="18" charset="0"/>
                <a:cs typeface="Times New Roman" panose="02020603050405020304" pitchFamily="18" charset="0"/>
              </a:rPr>
              <a:t>. However, it can be extended to </a:t>
            </a:r>
            <a:r>
              <a:rPr lang="en-US" b="1" i="0" dirty="0">
                <a:solidFill>
                  <a:srgbClr val="333333"/>
                </a:solidFill>
                <a:effectLst/>
                <a:latin typeface="Times New Roman" panose="02020603050405020304" pitchFamily="18" charset="0"/>
                <a:cs typeface="Times New Roman" panose="02020603050405020304" pitchFamily="18" charset="0"/>
              </a:rPr>
              <a:t>O(n)</a:t>
            </a:r>
            <a:r>
              <a:rPr lang="en-US" b="0" i="0" dirty="0">
                <a:solidFill>
                  <a:srgbClr val="333333"/>
                </a:solidFill>
                <a:effectLst/>
                <a:latin typeface="Times New Roman" panose="02020603050405020304" pitchFamily="18" charset="0"/>
                <a:cs typeface="Times New Roman" panose="02020603050405020304" pitchFamily="18" charset="0"/>
              </a:rPr>
              <a:t> if the BST becomes skewed (i.e., worst case). By limiting this height to log n, AVL tree imposes an upper bound on each operation to be </a:t>
            </a:r>
            <a:r>
              <a:rPr lang="en-US" b="1" i="0" dirty="0">
                <a:solidFill>
                  <a:srgbClr val="333333"/>
                </a:solidFill>
                <a:effectLst/>
                <a:latin typeface="Times New Roman" panose="02020603050405020304" pitchFamily="18" charset="0"/>
                <a:cs typeface="Times New Roman" panose="02020603050405020304" pitchFamily="18" charset="0"/>
              </a:rPr>
              <a:t>O(log n)</a:t>
            </a:r>
            <a:r>
              <a:rPr lang="en-US" b="0" i="0" dirty="0">
                <a:solidFill>
                  <a:srgbClr val="333333"/>
                </a:solidFill>
                <a:effectLst/>
                <a:latin typeface="Times New Roman" panose="02020603050405020304" pitchFamily="18" charset="0"/>
                <a:cs typeface="Times New Roman" panose="02020603050405020304" pitchFamily="18" charset="0"/>
              </a:rPr>
              <a:t> where n is the number of nodes.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2238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98CE-8A59-0104-CC0A-AE8D3249B996}"/>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AVL Rotations</a:t>
            </a:r>
          </a:p>
        </p:txBody>
      </p:sp>
      <p:sp>
        <p:nvSpPr>
          <p:cNvPr id="3" name="Content Placeholder 2">
            <a:extLst>
              <a:ext uri="{FF2B5EF4-FFF2-40B4-BE49-F238E27FC236}">
                <a16:creationId xmlns:a16="http://schemas.microsoft.com/office/drawing/2014/main" id="{074E2E60-9981-6752-095C-AD9F02EC7538}"/>
              </a:ext>
            </a:extLst>
          </p:cNvPr>
          <p:cNvSpPr>
            <a:spLocks noGrp="1"/>
          </p:cNvSpPr>
          <p:nvPr>
            <p:ph idx="1"/>
          </p:nvPr>
        </p:nvSpPr>
        <p:spPr>
          <a:xfrm>
            <a:off x="838200" y="1523700"/>
            <a:ext cx="10515600" cy="5041002"/>
          </a:xfrm>
        </p:spPr>
        <p:txBody>
          <a:bodyPr>
            <a:normAutofit lnSpcReduction="10000"/>
          </a:bodyPr>
          <a:lstStyle/>
          <a:p>
            <a:pPr marL="0" indent="0" algn="just">
              <a:buNone/>
            </a:pPr>
            <a:r>
              <a:rPr lang="en-US" b="0" i="0" dirty="0">
                <a:solidFill>
                  <a:srgbClr val="333333"/>
                </a:solidFill>
                <a:effectLst/>
                <a:latin typeface="Times New Roman" panose="02020603050405020304" pitchFamily="18" charset="0"/>
                <a:cs typeface="Times New Roman" panose="02020603050405020304" pitchFamily="18" charset="0"/>
              </a:rPr>
              <a:t>We perform rotation in AVL tree only in case if Balance Factor is other than (</a:t>
            </a:r>
            <a:r>
              <a:rPr lang="en-US" b="1" i="0" dirty="0">
                <a:solidFill>
                  <a:srgbClr val="333333"/>
                </a:solidFill>
                <a:effectLst/>
                <a:latin typeface="Times New Roman" panose="02020603050405020304" pitchFamily="18" charset="0"/>
                <a:cs typeface="Times New Roman" panose="02020603050405020304" pitchFamily="18" charset="0"/>
              </a:rPr>
              <a:t>-1, 0, and 1)</a:t>
            </a:r>
            <a:r>
              <a:rPr lang="en-US" b="0" i="0" dirty="0">
                <a:solidFill>
                  <a:srgbClr val="333333"/>
                </a:solidFill>
                <a:effectLst/>
                <a:latin typeface="Times New Roman" panose="02020603050405020304" pitchFamily="18" charset="0"/>
                <a:cs typeface="Times New Roman" panose="02020603050405020304" pitchFamily="18" charset="0"/>
              </a:rPr>
              <a:t>. There are basically four types of rotations which are as follows:</a:t>
            </a:r>
          </a:p>
          <a:p>
            <a:pPr algn="just">
              <a:buFont typeface="+mj-lt"/>
              <a:buAutoNum type="arabicPeriod"/>
            </a:pPr>
            <a:r>
              <a:rPr lang="en-US" sz="2200" b="0" i="0" dirty="0">
                <a:solidFill>
                  <a:srgbClr val="000000"/>
                </a:solidFill>
                <a:effectLst/>
                <a:latin typeface="Times New Roman" panose="02020603050405020304" pitchFamily="18" charset="0"/>
                <a:cs typeface="Times New Roman" panose="02020603050405020304" pitchFamily="18" charset="0"/>
              </a:rPr>
              <a:t>L </a:t>
            </a:r>
            <a:r>
              <a:rPr lang="en-US" sz="2200" b="0" i="0" dirty="0" err="1">
                <a:solidFill>
                  <a:srgbClr val="000000"/>
                </a:solidFill>
                <a:effectLst/>
                <a:latin typeface="Times New Roman" panose="02020603050405020304" pitchFamily="18" charset="0"/>
                <a:cs typeface="Times New Roman" panose="02020603050405020304" pitchFamily="18" charset="0"/>
              </a:rPr>
              <a:t>L</a:t>
            </a:r>
            <a:r>
              <a:rPr lang="en-US" sz="2200" b="0" i="0" dirty="0">
                <a:solidFill>
                  <a:srgbClr val="000000"/>
                </a:solidFill>
                <a:effectLst/>
                <a:latin typeface="Times New Roman" panose="02020603050405020304" pitchFamily="18" charset="0"/>
                <a:cs typeface="Times New Roman" panose="02020603050405020304" pitchFamily="18" charset="0"/>
              </a:rPr>
              <a:t> rotation: Inserted node is in the left subtree of left subtree of </a:t>
            </a:r>
            <a:r>
              <a:rPr lang="en-US" sz="2200" b="1" i="0" dirty="0">
                <a:solidFill>
                  <a:srgbClr val="000000"/>
                </a:solidFill>
                <a:effectLst/>
                <a:latin typeface="Times New Roman" panose="02020603050405020304" pitchFamily="18" charset="0"/>
                <a:cs typeface="Times New Roman" panose="02020603050405020304" pitchFamily="18" charset="0"/>
              </a:rPr>
              <a:t>A</a:t>
            </a:r>
          </a:p>
          <a:p>
            <a:pPr algn="just">
              <a:buFont typeface="+mj-lt"/>
              <a:buAutoNum type="arabicPeriod"/>
            </a:pPr>
            <a:r>
              <a:rPr lang="en-US" sz="2200" b="0" i="0" dirty="0">
                <a:solidFill>
                  <a:srgbClr val="000000"/>
                </a:solidFill>
                <a:effectLst/>
                <a:latin typeface="Times New Roman" panose="02020603050405020304" pitchFamily="18" charset="0"/>
                <a:cs typeface="Times New Roman" panose="02020603050405020304" pitchFamily="18" charset="0"/>
              </a:rPr>
              <a:t>R </a:t>
            </a:r>
            <a:r>
              <a:rPr lang="en-US" sz="2200" b="0" i="0" dirty="0" err="1">
                <a:solidFill>
                  <a:srgbClr val="000000"/>
                </a:solidFill>
                <a:effectLst/>
                <a:latin typeface="Times New Roman" panose="02020603050405020304" pitchFamily="18" charset="0"/>
                <a:cs typeface="Times New Roman" panose="02020603050405020304" pitchFamily="18" charset="0"/>
              </a:rPr>
              <a:t>R</a:t>
            </a:r>
            <a:r>
              <a:rPr lang="en-US" sz="2200" b="0" i="0" dirty="0">
                <a:solidFill>
                  <a:srgbClr val="000000"/>
                </a:solidFill>
                <a:effectLst/>
                <a:latin typeface="Times New Roman" panose="02020603050405020304" pitchFamily="18" charset="0"/>
                <a:cs typeface="Times New Roman" panose="02020603050405020304" pitchFamily="18" charset="0"/>
              </a:rPr>
              <a:t> rotation : Inserted node is in the right subtree of right subtree of </a:t>
            </a:r>
            <a:r>
              <a:rPr lang="en-US" sz="2200" b="1" i="0" dirty="0">
                <a:solidFill>
                  <a:srgbClr val="000000"/>
                </a:solidFill>
                <a:effectLst/>
                <a:latin typeface="Times New Roman" panose="02020603050405020304" pitchFamily="18" charset="0"/>
                <a:cs typeface="Times New Roman" panose="02020603050405020304" pitchFamily="18" charset="0"/>
              </a:rPr>
              <a:t>A</a:t>
            </a:r>
          </a:p>
          <a:p>
            <a:pPr algn="just">
              <a:buFont typeface="+mj-lt"/>
              <a:buAutoNum type="arabicPeriod"/>
            </a:pPr>
            <a:r>
              <a:rPr lang="en-US" sz="2200" b="0" i="0" dirty="0">
                <a:solidFill>
                  <a:srgbClr val="000000"/>
                </a:solidFill>
                <a:effectLst/>
                <a:latin typeface="Times New Roman" panose="02020603050405020304" pitchFamily="18" charset="0"/>
                <a:cs typeface="Times New Roman" panose="02020603050405020304" pitchFamily="18" charset="0"/>
              </a:rPr>
              <a:t>L R rotation : Inserted node is in the right subtree of left subtree of </a:t>
            </a:r>
            <a:r>
              <a:rPr lang="en-US" sz="2200" b="1" i="0" dirty="0">
                <a:solidFill>
                  <a:srgbClr val="000000"/>
                </a:solidFill>
                <a:effectLst/>
                <a:latin typeface="Times New Roman" panose="02020603050405020304" pitchFamily="18" charset="0"/>
                <a:cs typeface="Times New Roman" panose="02020603050405020304" pitchFamily="18" charset="0"/>
              </a:rPr>
              <a:t>A</a:t>
            </a:r>
          </a:p>
          <a:p>
            <a:pPr algn="just">
              <a:buFont typeface="+mj-lt"/>
              <a:buAutoNum type="arabicPeriod"/>
            </a:pPr>
            <a:r>
              <a:rPr lang="en-US" sz="2200" b="0" i="0" dirty="0">
                <a:solidFill>
                  <a:srgbClr val="000000"/>
                </a:solidFill>
                <a:effectLst/>
                <a:latin typeface="Times New Roman" panose="02020603050405020304" pitchFamily="18" charset="0"/>
                <a:cs typeface="Times New Roman" panose="02020603050405020304" pitchFamily="18" charset="0"/>
              </a:rPr>
              <a:t>R L rotation : Inserted node is in the left subtree of right subtree of </a:t>
            </a:r>
            <a:r>
              <a:rPr lang="en-US" sz="2200" b="1" i="0" dirty="0">
                <a:solidFill>
                  <a:srgbClr val="000000"/>
                </a:solidFill>
                <a:effectLst/>
                <a:latin typeface="Times New Roman" panose="02020603050405020304" pitchFamily="18" charset="0"/>
                <a:cs typeface="Times New Roman" panose="02020603050405020304" pitchFamily="18" charset="0"/>
              </a:rPr>
              <a:t>A</a:t>
            </a:r>
          </a:p>
          <a:p>
            <a:pPr marL="0" indent="0" algn="just">
              <a:buNone/>
            </a:pPr>
            <a:endParaRPr lang="en-US" b="0" i="0" dirty="0">
              <a:solidFill>
                <a:srgbClr val="333333"/>
              </a:solidFill>
              <a:effectLst/>
              <a:latin typeface="Times New Roman" panose="02020603050405020304" pitchFamily="18" charset="0"/>
              <a:cs typeface="Times New Roman" panose="02020603050405020304" pitchFamily="18" charset="0"/>
            </a:endParaRPr>
          </a:p>
          <a:p>
            <a:pPr marL="0" indent="0" algn="just">
              <a:buNone/>
            </a:pPr>
            <a:r>
              <a:rPr lang="en-US" b="0" i="0" dirty="0">
                <a:solidFill>
                  <a:srgbClr val="333333"/>
                </a:solidFill>
                <a:effectLst/>
                <a:latin typeface="Times New Roman" panose="02020603050405020304" pitchFamily="18" charset="0"/>
                <a:cs typeface="Times New Roman" panose="02020603050405020304" pitchFamily="18" charset="0"/>
              </a:rPr>
              <a:t>The first two rotations LL and RR are single rotations and the next two rotations LR and RL are double rotations. </a:t>
            </a:r>
          </a:p>
          <a:p>
            <a:pPr marL="0" indent="0" algn="just">
              <a:buNone/>
            </a:pPr>
            <a:r>
              <a:rPr lang="en-US" b="0" i="0" dirty="0">
                <a:solidFill>
                  <a:srgbClr val="333333"/>
                </a:solidFill>
                <a:effectLst/>
                <a:latin typeface="Times New Roman" panose="02020603050405020304" pitchFamily="18" charset="0"/>
                <a:cs typeface="Times New Roman" panose="02020603050405020304" pitchFamily="18" charset="0"/>
              </a:rPr>
              <a:t>For a tree to be unbalanced, minimum height must be at least 2, Let us understand each rotation</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881C6A6-36CA-9F31-E6E1-B92A561736A2}"/>
              </a:ext>
            </a:extLst>
          </p:cNvPr>
          <p:cNvPicPr>
            <a:picLocks noChangeAspect="1"/>
          </p:cNvPicPr>
          <p:nvPr/>
        </p:nvPicPr>
        <p:blipFill>
          <a:blip r:embed="rId2"/>
          <a:stretch>
            <a:fillRect/>
          </a:stretch>
        </p:blipFill>
        <p:spPr>
          <a:xfrm>
            <a:off x="8378891" y="136166"/>
            <a:ext cx="3810532" cy="1325563"/>
          </a:xfrm>
          <a:prstGeom prst="rect">
            <a:avLst/>
          </a:prstGeom>
        </p:spPr>
      </p:pic>
      <p:sp>
        <p:nvSpPr>
          <p:cNvPr id="6" name="TextBox 5">
            <a:extLst>
              <a:ext uri="{FF2B5EF4-FFF2-40B4-BE49-F238E27FC236}">
                <a16:creationId xmlns:a16="http://schemas.microsoft.com/office/drawing/2014/main" id="{4165D5C6-9E14-9D42-175D-25642DAA0962}"/>
              </a:ext>
            </a:extLst>
          </p:cNvPr>
          <p:cNvSpPr txBox="1"/>
          <p:nvPr/>
        </p:nvSpPr>
        <p:spPr>
          <a:xfrm>
            <a:off x="10021317" y="2828835"/>
            <a:ext cx="2042304" cy="1200329"/>
          </a:xfrm>
          <a:custGeom>
            <a:avLst/>
            <a:gdLst>
              <a:gd name="connsiteX0" fmla="*/ 0 w 2042304"/>
              <a:gd name="connsiteY0" fmla="*/ 0 h 1200329"/>
              <a:gd name="connsiteX1" fmla="*/ 449307 w 2042304"/>
              <a:gd name="connsiteY1" fmla="*/ 0 h 1200329"/>
              <a:gd name="connsiteX2" fmla="*/ 959883 w 2042304"/>
              <a:gd name="connsiteY2" fmla="*/ 0 h 1200329"/>
              <a:gd name="connsiteX3" fmla="*/ 1490882 w 2042304"/>
              <a:gd name="connsiteY3" fmla="*/ 0 h 1200329"/>
              <a:gd name="connsiteX4" fmla="*/ 2042304 w 2042304"/>
              <a:gd name="connsiteY4" fmla="*/ 0 h 1200329"/>
              <a:gd name="connsiteX5" fmla="*/ 2042304 w 2042304"/>
              <a:gd name="connsiteY5" fmla="*/ 376103 h 1200329"/>
              <a:gd name="connsiteX6" fmla="*/ 2042304 w 2042304"/>
              <a:gd name="connsiteY6" fmla="*/ 740203 h 1200329"/>
              <a:gd name="connsiteX7" fmla="*/ 2042304 w 2042304"/>
              <a:gd name="connsiteY7" fmla="*/ 1200329 h 1200329"/>
              <a:gd name="connsiteX8" fmla="*/ 1592997 w 2042304"/>
              <a:gd name="connsiteY8" fmla="*/ 1200329 h 1200329"/>
              <a:gd name="connsiteX9" fmla="*/ 1143690 w 2042304"/>
              <a:gd name="connsiteY9" fmla="*/ 1200329 h 1200329"/>
              <a:gd name="connsiteX10" fmla="*/ 694383 w 2042304"/>
              <a:gd name="connsiteY10" fmla="*/ 1200329 h 1200329"/>
              <a:gd name="connsiteX11" fmla="*/ 0 w 2042304"/>
              <a:gd name="connsiteY11" fmla="*/ 1200329 h 1200329"/>
              <a:gd name="connsiteX12" fmla="*/ 0 w 2042304"/>
              <a:gd name="connsiteY12" fmla="*/ 812223 h 1200329"/>
              <a:gd name="connsiteX13" fmla="*/ 0 w 2042304"/>
              <a:gd name="connsiteY13" fmla="*/ 424116 h 1200329"/>
              <a:gd name="connsiteX14" fmla="*/ 0 w 2042304"/>
              <a:gd name="connsiteY14"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42304" h="1200329" extrusionOk="0">
                <a:moveTo>
                  <a:pt x="0" y="0"/>
                </a:moveTo>
                <a:cubicBezTo>
                  <a:pt x="106635" y="-7128"/>
                  <a:pt x="307826" y="52599"/>
                  <a:pt x="449307" y="0"/>
                </a:cubicBezTo>
                <a:cubicBezTo>
                  <a:pt x="590788" y="-52599"/>
                  <a:pt x="738474" y="49307"/>
                  <a:pt x="959883" y="0"/>
                </a:cubicBezTo>
                <a:cubicBezTo>
                  <a:pt x="1181292" y="-49307"/>
                  <a:pt x="1239228" y="1341"/>
                  <a:pt x="1490882" y="0"/>
                </a:cubicBezTo>
                <a:cubicBezTo>
                  <a:pt x="1742536" y="-1341"/>
                  <a:pt x="1844880" y="26043"/>
                  <a:pt x="2042304" y="0"/>
                </a:cubicBezTo>
                <a:cubicBezTo>
                  <a:pt x="2046341" y="119821"/>
                  <a:pt x="2023309" y="189604"/>
                  <a:pt x="2042304" y="376103"/>
                </a:cubicBezTo>
                <a:cubicBezTo>
                  <a:pt x="2061299" y="562602"/>
                  <a:pt x="2021386" y="620151"/>
                  <a:pt x="2042304" y="740203"/>
                </a:cubicBezTo>
                <a:cubicBezTo>
                  <a:pt x="2063222" y="860255"/>
                  <a:pt x="2003709" y="1102727"/>
                  <a:pt x="2042304" y="1200329"/>
                </a:cubicBezTo>
                <a:cubicBezTo>
                  <a:pt x="1828079" y="1244992"/>
                  <a:pt x="1727022" y="1146986"/>
                  <a:pt x="1592997" y="1200329"/>
                </a:cubicBezTo>
                <a:cubicBezTo>
                  <a:pt x="1458972" y="1253672"/>
                  <a:pt x="1253044" y="1194941"/>
                  <a:pt x="1143690" y="1200329"/>
                </a:cubicBezTo>
                <a:cubicBezTo>
                  <a:pt x="1034336" y="1205717"/>
                  <a:pt x="794594" y="1178996"/>
                  <a:pt x="694383" y="1200329"/>
                </a:cubicBezTo>
                <a:cubicBezTo>
                  <a:pt x="594172" y="1221662"/>
                  <a:pt x="159983" y="1161772"/>
                  <a:pt x="0" y="1200329"/>
                </a:cubicBezTo>
                <a:cubicBezTo>
                  <a:pt x="-21759" y="1065323"/>
                  <a:pt x="27670" y="915751"/>
                  <a:pt x="0" y="812223"/>
                </a:cubicBezTo>
                <a:cubicBezTo>
                  <a:pt x="-27670" y="708695"/>
                  <a:pt x="44624" y="576477"/>
                  <a:pt x="0" y="424116"/>
                </a:cubicBezTo>
                <a:cubicBezTo>
                  <a:pt x="-44624" y="271755"/>
                  <a:pt x="285" y="157034"/>
                  <a:pt x="0" y="0"/>
                </a:cubicBezTo>
                <a:close/>
              </a:path>
            </a:pathLst>
          </a:custGeom>
          <a:noFill/>
          <a:ln>
            <a:solidFill>
              <a:schemeClr val="tx1"/>
            </a:solidFill>
            <a:extLst>
              <a:ext uri="{C807C97D-BFC1-408E-A445-0C87EB9F89A2}">
                <ask:lineSketchStyleProps xmlns:ask="http://schemas.microsoft.com/office/drawing/2018/sketchyshapes" sd="733894323">
                  <a:prstGeom prst="rect">
                    <a:avLst/>
                  </a:prstGeom>
                  <ask:type>
                    <ask:lineSketchScribble/>
                  </ask:type>
                </ask:lineSketchStyleProps>
              </a:ext>
            </a:extLst>
          </a:ln>
        </p:spPr>
        <p:txBody>
          <a:bodyPr wrap="square">
            <a:spAutoFit/>
          </a:bodyPr>
          <a:lstStyle/>
          <a:p>
            <a:r>
              <a:rPr lang="en-US" dirty="0"/>
              <a:t>Where node A is the node whose balance Factor is other than -1, 0, 1.</a:t>
            </a:r>
          </a:p>
        </p:txBody>
      </p:sp>
      <p:cxnSp>
        <p:nvCxnSpPr>
          <p:cNvPr id="8" name="Straight Arrow Connector 7">
            <a:extLst>
              <a:ext uri="{FF2B5EF4-FFF2-40B4-BE49-F238E27FC236}">
                <a16:creationId xmlns:a16="http://schemas.microsoft.com/office/drawing/2014/main" id="{8F2EF6D5-C915-11FA-25DD-5293B53BF9F4}"/>
              </a:ext>
            </a:extLst>
          </p:cNvPr>
          <p:cNvCxnSpPr/>
          <p:nvPr/>
        </p:nvCxnSpPr>
        <p:spPr>
          <a:xfrm flipH="1" flipV="1">
            <a:off x="8721306" y="2849263"/>
            <a:ext cx="1300011" cy="5797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25003A2-F31A-3E07-6696-DD7A177756C2}"/>
              </a:ext>
            </a:extLst>
          </p:cNvPr>
          <p:cNvCxnSpPr>
            <a:stCxn id="6" idx="1"/>
          </p:cNvCxnSpPr>
          <p:nvPr/>
        </p:nvCxnSpPr>
        <p:spPr>
          <a:xfrm flipH="1" flipV="1">
            <a:off x="9144000" y="3312543"/>
            <a:ext cx="877317" cy="116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47EB9651-549E-3C73-2E4F-682C5AEFD6D4}"/>
              </a:ext>
            </a:extLst>
          </p:cNvPr>
          <p:cNvCxnSpPr>
            <a:stCxn id="6" idx="1"/>
          </p:cNvCxnSpPr>
          <p:nvPr/>
        </p:nvCxnSpPr>
        <p:spPr>
          <a:xfrm flipH="1">
            <a:off x="8945592" y="3429000"/>
            <a:ext cx="1075725" cy="218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DFAE4000-B954-3314-1AFE-C3E993705C19}"/>
              </a:ext>
            </a:extLst>
          </p:cNvPr>
          <p:cNvCxnSpPr>
            <a:stCxn id="6" idx="1"/>
          </p:cNvCxnSpPr>
          <p:nvPr/>
        </p:nvCxnSpPr>
        <p:spPr>
          <a:xfrm flipH="1">
            <a:off x="8936966" y="3429000"/>
            <a:ext cx="1084351" cy="5690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0880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715EC-102D-D5DA-5BA5-8CCEED46195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1. RR Rotation</a:t>
            </a:r>
          </a:p>
        </p:txBody>
      </p:sp>
      <p:sp>
        <p:nvSpPr>
          <p:cNvPr id="4" name="Content Placeholder 3">
            <a:extLst>
              <a:ext uri="{FF2B5EF4-FFF2-40B4-BE49-F238E27FC236}">
                <a16:creationId xmlns:a16="http://schemas.microsoft.com/office/drawing/2014/main" id="{420D920D-3DBC-62F2-0E84-C19729216409}"/>
              </a:ext>
            </a:extLst>
          </p:cNvPr>
          <p:cNvSpPr>
            <a:spLocks noGrp="1"/>
          </p:cNvSpPr>
          <p:nvPr>
            <p:ph sz="half" idx="1"/>
          </p:nvPr>
        </p:nvSpPr>
        <p:spPr>
          <a:xfrm>
            <a:off x="838199" y="1825625"/>
            <a:ext cx="10988615" cy="4351338"/>
          </a:xfrm>
        </p:spPr>
        <p:txBody>
          <a:bodyPr>
            <a:normAutofit/>
          </a:bodyPr>
          <a:lstStyle/>
          <a:p>
            <a:pPr marL="0" indent="0" algn="just">
              <a:buNone/>
            </a:pPr>
            <a:r>
              <a:rPr lang="en-US" b="0" i="0" dirty="0">
                <a:effectLst/>
                <a:latin typeface="Times New Roman" panose="02020603050405020304" pitchFamily="18" charset="0"/>
                <a:cs typeface="Times New Roman" panose="02020603050405020304" pitchFamily="18" charset="0"/>
              </a:rPr>
              <a:t>When BST becomes unbalanced, due to a node is inserted into the right subtree of the right subtree of A, then we perform RR rotation, </a:t>
            </a:r>
            <a:r>
              <a:rPr lang="en-US" b="0" i="0" u="none" strike="noStrike" dirty="0">
                <a:effectLst/>
                <a:latin typeface="Times New Roman" panose="02020603050405020304" pitchFamily="18" charset="0"/>
                <a:cs typeface="Times New Roman" panose="02020603050405020304" pitchFamily="18" charset="0"/>
              </a:rPr>
              <a:t>RR rotation</a:t>
            </a:r>
            <a:r>
              <a:rPr lang="en-US" b="0" i="0" dirty="0">
                <a:effectLst/>
                <a:latin typeface="Times New Roman" panose="02020603050405020304" pitchFamily="18" charset="0"/>
                <a:cs typeface="Times New Roman" panose="02020603050405020304" pitchFamily="18" charset="0"/>
              </a:rPr>
              <a:t> is an anticlockwise rotation, which is applied on the edge below a node having balance factor -2.</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b="0" i="0" dirty="0">
                <a:effectLst/>
                <a:latin typeface="Times New Roman" panose="02020603050405020304" pitchFamily="18" charset="0"/>
                <a:cs typeface="Times New Roman" panose="02020603050405020304" pitchFamily="18" charset="0"/>
              </a:rPr>
              <a:t>In this example, node A has balance factor -2 because a node C is inserted in the right subtree of A right subtree. We perform the RR rotation on the edge below A.</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6321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715EC-102D-D5DA-5BA5-8CCEED46195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1. RR Rotation</a:t>
            </a:r>
          </a:p>
        </p:txBody>
      </p:sp>
      <p:pic>
        <p:nvPicPr>
          <p:cNvPr id="3" name="Picture 2">
            <a:extLst>
              <a:ext uri="{FF2B5EF4-FFF2-40B4-BE49-F238E27FC236}">
                <a16:creationId xmlns:a16="http://schemas.microsoft.com/office/drawing/2014/main" id="{BA11747B-4AE0-7885-4378-DF6A30A2FEAD}"/>
              </a:ext>
            </a:extLst>
          </p:cNvPr>
          <p:cNvPicPr>
            <a:picLocks noChangeAspect="1"/>
          </p:cNvPicPr>
          <p:nvPr/>
        </p:nvPicPr>
        <p:blipFill>
          <a:blip r:embed="rId2"/>
          <a:stretch>
            <a:fillRect/>
          </a:stretch>
        </p:blipFill>
        <p:spPr>
          <a:xfrm>
            <a:off x="465456" y="2042783"/>
            <a:ext cx="11107711" cy="4190066"/>
          </a:xfrm>
          <a:prstGeom prst="rect">
            <a:avLst/>
          </a:prstGeom>
        </p:spPr>
      </p:pic>
    </p:spTree>
    <p:extLst>
      <p:ext uri="{BB962C8B-B14F-4D97-AF65-F5344CB8AC3E}">
        <p14:creationId xmlns:p14="http://schemas.microsoft.com/office/powerpoint/2010/main" val="748412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9D404-E5D8-251F-0FBD-5B71DD12D6C2}"/>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2. LL Rotation</a:t>
            </a:r>
          </a:p>
        </p:txBody>
      </p:sp>
      <p:sp>
        <p:nvSpPr>
          <p:cNvPr id="3" name="Content Placeholder 2">
            <a:extLst>
              <a:ext uri="{FF2B5EF4-FFF2-40B4-BE49-F238E27FC236}">
                <a16:creationId xmlns:a16="http://schemas.microsoft.com/office/drawing/2014/main" id="{BEB9E044-31E9-7E78-C039-E1687E50ABD8}"/>
              </a:ext>
            </a:extLst>
          </p:cNvPr>
          <p:cNvSpPr>
            <a:spLocks noGrp="1"/>
          </p:cNvSpPr>
          <p:nvPr>
            <p:ph sz="half" idx="1"/>
          </p:nvPr>
        </p:nvSpPr>
        <p:spPr>
          <a:xfrm>
            <a:off x="838200" y="1825625"/>
            <a:ext cx="10619792" cy="4351338"/>
          </a:xfrm>
        </p:spPr>
        <p:txBody>
          <a:bodyPr>
            <a:normAutofit/>
          </a:bodyPr>
          <a:lstStyle/>
          <a:p>
            <a:pPr marL="0" indent="0">
              <a:buNone/>
            </a:pPr>
            <a:r>
              <a:rPr lang="en-US" b="0" i="0" dirty="0">
                <a:effectLst/>
                <a:latin typeface="Times New Roman" panose="02020603050405020304" pitchFamily="18" charset="0"/>
                <a:cs typeface="Times New Roman" panose="02020603050405020304" pitchFamily="18" charset="0"/>
              </a:rPr>
              <a:t>When BST becomes unbalanced, due to a node is inserted into the left subtree of the left subtree of C, then we perform LL rotation, </a:t>
            </a:r>
            <a:r>
              <a:rPr lang="en-US" b="0" i="0" u="none" strike="noStrike" dirty="0">
                <a:effectLst/>
                <a:latin typeface="Times New Roman" panose="02020603050405020304" pitchFamily="18" charset="0"/>
                <a:cs typeface="Times New Roman" panose="02020603050405020304" pitchFamily="18" charset="0"/>
              </a:rPr>
              <a:t>LL rotation</a:t>
            </a:r>
            <a:r>
              <a:rPr lang="en-US" b="0" i="0" dirty="0">
                <a:effectLst/>
                <a:latin typeface="Times New Roman" panose="02020603050405020304" pitchFamily="18" charset="0"/>
                <a:cs typeface="Times New Roman" panose="02020603050405020304" pitchFamily="18" charset="0"/>
              </a:rPr>
              <a:t> is clockwise rotation, which is applied on the edge below a node having balance factor 2.</a:t>
            </a:r>
          </a:p>
          <a:p>
            <a:pPr marL="0" indent="0">
              <a:buNone/>
            </a:pPr>
            <a:r>
              <a:rPr lang="en-US" b="0" i="0" dirty="0">
                <a:effectLst/>
                <a:latin typeface="Times New Roman" panose="02020603050405020304" pitchFamily="18" charset="0"/>
                <a:cs typeface="Times New Roman" panose="02020603050405020304" pitchFamily="18" charset="0"/>
              </a:rPr>
              <a:t>In this example, node C has balance factor 2 because a node A is inserted in the left subtree of C left subtree. We perform the LL rotation on the edge below 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71471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TotalTime>
  <Words>3007</Words>
  <Application>Microsoft Office PowerPoint</Application>
  <PresentationFormat>Widescreen</PresentationFormat>
  <Paragraphs>309</Paragraphs>
  <Slides>43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Times New Roman</vt:lpstr>
      <vt:lpstr>Office Theme</vt:lpstr>
      <vt:lpstr>AVL Tree</vt:lpstr>
      <vt:lpstr>AVL Tree</vt:lpstr>
      <vt:lpstr>Balance Factor</vt:lpstr>
      <vt:lpstr>Example</vt:lpstr>
      <vt:lpstr>Why AVL Tree?</vt:lpstr>
      <vt:lpstr>AVL Rotations</vt:lpstr>
      <vt:lpstr>1. RR Rotation</vt:lpstr>
      <vt:lpstr>1. RR Rotation</vt:lpstr>
      <vt:lpstr>2. LL Rotation</vt:lpstr>
      <vt:lpstr>2. LL Rotation</vt:lpstr>
      <vt:lpstr>3. LR Rotation</vt:lpstr>
      <vt:lpstr>3. LR Rotation</vt:lpstr>
      <vt:lpstr>4. RL Rotation</vt:lpstr>
      <vt:lpstr>4. RL Rotation</vt:lpstr>
      <vt:lpstr>Operations on AVL tree</vt:lpstr>
      <vt:lpstr>Time Complexity</vt:lpstr>
      <vt:lpstr>Advantages vs Disadvantages</vt:lpstr>
      <vt:lpstr>Application of AVL Trees</vt:lpstr>
      <vt:lpstr>Illustration of Insertion at AVL Tree</vt:lpstr>
      <vt:lpstr>Illustration of Insertion at AVL Tree</vt:lpstr>
      <vt:lpstr>Illustration of Insertion at AVL Tree</vt:lpstr>
      <vt:lpstr>Illustration of Insertion at AVL Tree</vt:lpstr>
      <vt:lpstr>Illustration of Insertion at AVL Tree</vt:lpstr>
      <vt:lpstr>Illustration of Deletion at AVL Tree</vt:lpstr>
      <vt:lpstr>Deleting a leaf node (no children nodes): easy, just delete away....</vt:lpstr>
      <vt:lpstr>Deleting a node with 1 child node: easy, connect its parent and child...</vt:lpstr>
      <vt:lpstr>Deleting a node with 2 children nodes</vt:lpstr>
      <vt:lpstr>deleting using the to-delete node with its in-order successor</vt:lpstr>
      <vt:lpstr>deleting using the to-delete node with its in-order successor</vt:lpstr>
      <vt:lpstr>Illustration of Deletion at AVL Tree</vt:lpstr>
      <vt:lpstr>Q: Construct an AVL tree having the following elements H, I, J, B, A, E, C, F, D, G, K, L</vt:lpstr>
      <vt:lpstr>Q: Construct an AVL tree having the following elements H, I, J, B, A, E, C, F, D, G, K, L</vt:lpstr>
      <vt:lpstr>Q: Construct an AVL tree having the following elements H, I, J, B, A, E, C, F, D, G, K, L</vt:lpstr>
      <vt:lpstr>Q: Construct an AVL tree having the following elements H, I, J, B, A, E, C, F, D, G, K, L</vt:lpstr>
      <vt:lpstr>Q: Construct an AVL tree having the following elements H, I, J, B, A, E, C, F, D, G, K, L</vt:lpstr>
      <vt:lpstr>Q: Construct an AVL tree having the following elements H, I, J, B, A, E, C, F, D, G, K, L</vt:lpstr>
      <vt:lpstr>Q: Construct an AVL tree having the following elements H, I, J, B, A, E, C, F, D, G, K, L</vt:lpstr>
      <vt:lpstr>Q: Construct an AVL tree having the following elements H, I, J, B, A, E, C, F, D, G, K, L</vt:lpstr>
      <vt:lpstr>Q: Construct an AVL tree having the following elements H, I, J, B, A, E, C, F, D, G, K, L</vt:lpstr>
      <vt:lpstr>Q: Construct an AVL tree having the following elements H, I, J, B, A, E, C, F, D, G, K, L</vt:lpstr>
      <vt:lpstr>Illustration of Insertion at AVL Tree</vt:lpstr>
      <vt:lpstr>Illustration of Insertion at AVL Tree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Tanveer Jawad</dc:creator>
  <cp:lastModifiedBy>Tanveer Jawad</cp:lastModifiedBy>
  <cp:revision>88</cp:revision>
  <dcterms:created xsi:type="dcterms:W3CDTF">2022-11-02T09:29:16Z</dcterms:created>
  <dcterms:modified xsi:type="dcterms:W3CDTF">2023-11-02T07:57:56Z</dcterms:modified>
</cp:coreProperties>
</file>